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9" r:id="rId3"/>
    <p:sldId id="275" r:id="rId4"/>
    <p:sldId id="307" r:id="rId5"/>
    <p:sldId id="280" r:id="rId6"/>
    <p:sldId id="279" r:id="rId7"/>
    <p:sldId id="281" r:id="rId8"/>
    <p:sldId id="282" r:id="rId9"/>
    <p:sldId id="285" r:id="rId10"/>
    <p:sldId id="289" r:id="rId11"/>
    <p:sldId id="297" r:id="rId12"/>
    <p:sldId id="296" r:id="rId13"/>
    <p:sldId id="286" r:id="rId14"/>
    <p:sldId id="305" r:id="rId15"/>
    <p:sldId id="291" r:id="rId16"/>
    <p:sldId id="303" r:id="rId17"/>
    <p:sldId id="301" r:id="rId18"/>
    <p:sldId id="302" r:id="rId19"/>
    <p:sldId id="310" r:id="rId20"/>
    <p:sldId id="298" r:id="rId21"/>
    <p:sldId id="304" r:id="rId22"/>
    <p:sldId id="311" r:id="rId23"/>
    <p:sldId id="306" r:id="rId24"/>
    <p:sldId id="312" r:id="rId25"/>
    <p:sldId id="315" r:id="rId26"/>
    <p:sldId id="313" r:id="rId27"/>
    <p:sldId id="314" r:id="rId28"/>
    <p:sldId id="317" r:id="rId29"/>
    <p:sldId id="258" r:id="rId30"/>
  </p:sldIdLst>
  <p:sldSz cx="12192000" cy="6858000"/>
  <p:notesSz cx="9926638" cy="6797675"/>
  <p:defaultTextStyle>
    <a:defPPr>
      <a:defRPr lang="ko-KR"/>
    </a:defPPr>
    <a:lvl1pPr marL="0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BEA"/>
    <a:srgbClr val="B5E4D8"/>
    <a:srgbClr val="ECEBF5"/>
    <a:srgbClr val="E6E5F1"/>
    <a:srgbClr val="F0EFF7"/>
    <a:srgbClr val="E2E0F0"/>
    <a:srgbClr val="E5E3F5"/>
    <a:srgbClr val="685BC7"/>
    <a:srgbClr val="EEDAEA"/>
    <a:srgbClr val="F5F2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9" d="100"/>
          <a:sy n="139" d="100"/>
        </p:scale>
        <p:origin x="23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A3A29-9895-4909-9BEF-924EF2AB3C40}" type="datetimeFigureOut">
              <a:rPr lang="ko-KR" altLang="en-US" smtClean="0"/>
              <a:t>2023. 11. 2.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7C6D0-00B8-436C-A101-793F4AAA55B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6517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A2BB8-BA60-4269-88A6-99BF603B3D93}" type="datetimeFigureOut">
              <a:rPr lang="ko-KR" altLang="en-US" smtClean="0"/>
              <a:t>2023. 11. 2.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629D7-CBBC-41DA-8530-A69C170F0B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7559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62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내용 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29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_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6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_전체 내용상자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652123"/>
            <a:ext cx="12192000" cy="620587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6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_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5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_전체 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52123"/>
            <a:ext cx="12192000" cy="620587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6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73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85" r:id="rId3"/>
    <p:sldLayoutId id="2147483699" r:id="rId4"/>
    <p:sldLayoutId id="2147483700" r:id="rId5"/>
    <p:sldLayoutId id="2147483686" r:id="rId6"/>
    <p:sldLayoutId id="2147483696" r:id="rId7"/>
    <p:sldLayoutId id="2147483701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ovaai/CutMix-PyTorch/blob/master/train.p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rowse.arxiv.org/pdf/1905.04899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takeout/mission-2/runs/bcfqy6gq?workspace=user-takeout" TargetMode="External"/><Relationship Id="rId2" Type="http://schemas.openxmlformats.org/officeDocument/2006/relationships/hyperlink" Target="https://wandb.ai/takeout/mission2-gpu/runs/yqv6pml8?workspace=user-takeou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takeout/mission3?workspace=user-takeout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0" y="2043650"/>
            <a:ext cx="6303675" cy="1083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53" y="783335"/>
            <a:ext cx="868682" cy="8717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-2504" b="84347"/>
          <a:stretch/>
        </p:blipFill>
        <p:spPr>
          <a:xfrm>
            <a:off x="4924425" y="6191250"/>
            <a:ext cx="3568450" cy="680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95219"/>
            <a:ext cx="252413" cy="2526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85570" r="-4069" b="-3727"/>
          <a:stretch/>
        </p:blipFill>
        <p:spPr>
          <a:xfrm>
            <a:off x="-357340" y="-118835"/>
            <a:ext cx="3568450" cy="6807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2" y="385566"/>
            <a:ext cx="128589" cy="1286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95" y="1181100"/>
            <a:ext cx="538532" cy="5389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5835" y="3580884"/>
            <a:ext cx="12283559" cy="1902700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460240" y="3951028"/>
            <a:ext cx="1343393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대학부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2400614" y="3637514"/>
            <a:ext cx="2227370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Take Out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718252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박주연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99333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3802049" y="4709738"/>
            <a:ext cx="1430170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김민서</a:t>
            </a: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5051426" y="4713282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김준영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680780" y="4850705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932507" y="4854249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6243298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백성열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124379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4" y="280624"/>
            <a:ext cx="2840742" cy="38191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4AD2D3-D81C-14EF-2C84-888CF2CA8217}"/>
              </a:ext>
            </a:extLst>
          </p:cNvPr>
          <p:cNvSpPr txBox="1">
            <a:spLocks/>
          </p:cNvSpPr>
          <p:nvPr/>
        </p:nvSpPr>
        <p:spPr>
          <a:xfrm>
            <a:off x="7548063" y="4689952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이영호</a:t>
            </a:r>
          </a:p>
        </p:txBody>
      </p:sp>
      <p:sp>
        <p:nvSpPr>
          <p:cNvPr id="3" name="모서리가 둥근 직사각형 40">
            <a:extLst>
              <a:ext uri="{FF2B5EF4-FFF2-40B4-BE49-F238E27FC236}">
                <a16:creationId xmlns:a16="http://schemas.microsoft.com/office/drawing/2014/main" id="{F595C126-9D3A-3CE9-D7B3-F93CCF63FF98}"/>
              </a:ext>
            </a:extLst>
          </p:cNvPr>
          <p:cNvSpPr/>
          <p:nvPr/>
        </p:nvSpPr>
        <p:spPr>
          <a:xfrm>
            <a:off x="7371516" y="4867080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76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38">
            <a:extLst>
              <a:ext uri="{FF2B5EF4-FFF2-40B4-BE49-F238E27FC236}">
                <a16:creationId xmlns:a16="http://schemas.microsoft.com/office/drawing/2014/main" id="{4FCE9072-1277-ED06-34C4-F314E9A4BBB1}"/>
              </a:ext>
            </a:extLst>
          </p:cNvPr>
          <p:cNvSpPr txBox="1">
            <a:spLocks/>
          </p:cNvSpPr>
          <p:nvPr/>
        </p:nvSpPr>
        <p:spPr>
          <a:xfrm>
            <a:off x="4373688" y="2493866"/>
            <a:ext cx="3568826" cy="3852810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Optimizer : SGD + momentum(lr=0.001, momentum=0.9)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Data Argumentation(Resize,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HoriVertical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Flip(percent=0.5), Horizontal Flip(percent=0.5), Normalize)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Batch size : 64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Model : resnet18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lr scheduler : None</a:t>
            </a:r>
          </a:p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10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Change lr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모서리가 둥근 직사각형 35">
            <a:extLst>
              <a:ext uri="{FF2B5EF4-FFF2-40B4-BE49-F238E27FC236}">
                <a16:creationId xmlns:a16="http://schemas.microsoft.com/office/drawing/2014/main" id="{E07D7BF6-2215-291C-9412-E82684381268}"/>
              </a:ext>
            </a:extLst>
          </p:cNvPr>
          <p:cNvSpPr/>
          <p:nvPr/>
        </p:nvSpPr>
        <p:spPr>
          <a:xfrm>
            <a:off x="5184433" y="189240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38">
            <a:extLst>
              <a:ext uri="{FF2B5EF4-FFF2-40B4-BE49-F238E27FC236}">
                <a16:creationId xmlns:a16="http://schemas.microsoft.com/office/drawing/2014/main" id="{4E3CE32E-B0BB-0932-E1EA-AC70F7C81FE0}"/>
              </a:ext>
            </a:extLst>
          </p:cNvPr>
          <p:cNvSpPr txBox="1">
            <a:spLocks/>
          </p:cNvSpPr>
          <p:nvPr/>
        </p:nvSpPr>
        <p:spPr>
          <a:xfrm>
            <a:off x="5297503" y="1795311"/>
            <a:ext cx="2346578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Original model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702418-D9EC-8647-6174-B888A7D2D8FC}"/>
              </a:ext>
            </a:extLst>
          </p:cNvPr>
          <p:cNvSpPr txBox="1"/>
          <p:nvPr/>
        </p:nvSpPr>
        <p:spPr>
          <a:xfrm>
            <a:off x="228599" y="1687304"/>
            <a:ext cx="4145088" cy="150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앞에서 분석을 통해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lr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를 감소시키면 성능이 더 좋아질 것이라고 예측하여 기존에 학습된 모델에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lr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0.0001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로 줄이고 학습을 해보았고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6%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이상 성능이 향상된 것을 확인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" name="제목 38">
            <a:extLst>
              <a:ext uri="{FF2B5EF4-FFF2-40B4-BE49-F238E27FC236}">
                <a16:creationId xmlns:a16="http://schemas.microsoft.com/office/drawing/2014/main" id="{5AD28F4B-AB30-EEF2-7AC9-FA183950DF4E}"/>
              </a:ext>
            </a:extLst>
          </p:cNvPr>
          <p:cNvSpPr txBox="1">
            <a:spLocks/>
          </p:cNvSpPr>
          <p:nvPr/>
        </p:nvSpPr>
        <p:spPr>
          <a:xfrm>
            <a:off x="8523857" y="2493866"/>
            <a:ext cx="3568826" cy="3852810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Optimizer : SGD + momentum(lr=</a:t>
            </a:r>
            <a:r>
              <a:rPr lang="en-US" sz="1600" b="1" dirty="0">
                <a:solidFill>
                  <a:srgbClr val="FF0000"/>
                </a:solidFill>
                <a:latin typeface="+mn-ea"/>
              </a:rPr>
              <a:t>0.0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0</a:t>
            </a:r>
            <a:r>
              <a:rPr lang="en-US" sz="1600" b="1" dirty="0">
                <a:solidFill>
                  <a:srgbClr val="FF0000"/>
                </a:solidFill>
                <a:latin typeface="+mn-ea"/>
              </a:rPr>
              <a:t>01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momentum=0.9)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Data Argumentation(Resize,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HoriVertical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Flip(percent=0.5), Horizontal Flip(percent=0.5), Normalize)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Batch size : 64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Model: resnet18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lr scheduler : None</a:t>
            </a:r>
          </a:p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20B6F17C-555A-6D3B-E715-9A5E4CBCA968}"/>
              </a:ext>
            </a:extLst>
          </p:cNvPr>
          <p:cNvSpPr/>
          <p:nvPr/>
        </p:nvSpPr>
        <p:spPr>
          <a:xfrm>
            <a:off x="9064050" y="189240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38">
            <a:extLst>
              <a:ext uri="{FF2B5EF4-FFF2-40B4-BE49-F238E27FC236}">
                <a16:creationId xmlns:a16="http://schemas.microsoft.com/office/drawing/2014/main" id="{80E886E7-25D0-6E75-AFC4-D19A238F2352}"/>
              </a:ext>
            </a:extLst>
          </p:cNvPr>
          <p:cNvSpPr txBox="1">
            <a:spLocks/>
          </p:cNvSpPr>
          <p:nvPr/>
        </p:nvSpPr>
        <p:spPr>
          <a:xfrm>
            <a:off x="9177120" y="1795311"/>
            <a:ext cx="2346578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Modified model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3D4974-F2BF-CFB5-E95B-530CB8C389B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942514" y="4420271"/>
            <a:ext cx="581343" cy="0"/>
          </a:xfrm>
          <a:prstGeom prst="straightConnector1">
            <a:avLst/>
          </a:prstGeom>
          <a:ln w="57150">
            <a:solidFill>
              <a:srgbClr val="B5E4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570A55A-00F0-798C-34AC-07937B64D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01981"/>
              </p:ext>
            </p:extLst>
          </p:nvPr>
        </p:nvGraphicFramePr>
        <p:xfrm>
          <a:off x="99318" y="4509802"/>
          <a:ext cx="4059181" cy="183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839">
                  <a:extLst>
                    <a:ext uri="{9D8B030D-6E8A-4147-A177-3AD203B41FA5}">
                      <a16:colId xmlns:a16="http://schemas.microsoft.com/office/drawing/2014/main" val="1418270"/>
                    </a:ext>
                  </a:extLst>
                </a:gridCol>
                <a:gridCol w="1438382">
                  <a:extLst>
                    <a:ext uri="{9D8B030D-6E8A-4147-A177-3AD203B41FA5}">
                      <a16:colId xmlns:a16="http://schemas.microsoft.com/office/drawing/2014/main" val="440532686"/>
                    </a:ext>
                  </a:extLst>
                </a:gridCol>
                <a:gridCol w="1589960">
                  <a:extLst>
                    <a:ext uri="{9D8B030D-6E8A-4147-A177-3AD203B41FA5}">
                      <a16:colId xmlns:a16="http://schemas.microsoft.com/office/drawing/2014/main" val="3429296971"/>
                    </a:ext>
                  </a:extLst>
                </a:gridCol>
              </a:tblGrid>
              <a:tr h="526234">
                <a:tc>
                  <a:txBody>
                    <a:bodyPr/>
                    <a:lstStyle/>
                    <a:p>
                      <a:pPr algn="ctr"/>
                      <a:endParaRPr lang="en-KR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 model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</a:t>
                      </a:r>
                      <a:r>
                        <a:rPr lang="en-K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odified model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9595"/>
                  </a:ext>
                </a:extLst>
              </a:tr>
              <a:tr h="11265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</a:t>
                      </a:r>
                      <a:r>
                        <a:rPr lang="en-K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op-1</a:t>
                      </a:r>
                    </a:p>
                    <a:p>
                      <a:pPr algn="ctr"/>
                      <a:r>
                        <a:rPr lang="en-K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 of</a:t>
                      </a:r>
                    </a:p>
                    <a:p>
                      <a:pPr algn="ctr"/>
                      <a:r>
                        <a:rPr lang="en-K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validation data set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ea"/>
                        </a:rPr>
                        <a:t>69.0905%</a:t>
                      </a:r>
                      <a:endParaRPr lang="en-KR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75.1776</a:t>
                      </a:r>
                      <a:r>
                        <a:rPr lang="en-US" altLang="ko-K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</a:t>
                      </a:r>
                      <a:endParaRPr lang="en-KR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652308"/>
                  </a:ext>
                </a:extLst>
              </a:tr>
            </a:tbl>
          </a:graphicData>
        </a:graphic>
      </p:graphicFrame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86C45A7-4D4B-8686-E6AF-630A6A094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1" y="3511257"/>
            <a:ext cx="3854557" cy="6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3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DAB98171-713D-B4FB-DB86-9B9DF760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07" y="3804411"/>
            <a:ext cx="4881093" cy="3046096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11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Batch size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8" name="Picture 7" descr="A graph of a loss&#10;&#10;Description automatically generated with medium confidence">
            <a:extLst>
              <a:ext uri="{FF2B5EF4-FFF2-40B4-BE49-F238E27FC236}">
                <a16:creationId xmlns:a16="http://schemas.microsoft.com/office/drawing/2014/main" id="{F1778B7E-9C7D-4E59-70F0-91801E82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14" y="3707318"/>
            <a:ext cx="4881093" cy="3046096"/>
          </a:xfrm>
          <a:prstGeom prst="rect">
            <a:avLst/>
          </a:prstGeom>
        </p:spPr>
      </p:pic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714645B-8C94-71C7-CBF0-CC3F00D80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10" y="747924"/>
            <a:ext cx="4881093" cy="30460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68964E-0CFC-39E6-3698-AE134ACDA74A}"/>
              </a:ext>
            </a:extLst>
          </p:cNvPr>
          <p:cNvSpPr txBox="1"/>
          <p:nvPr/>
        </p:nvSpPr>
        <p:spPr>
          <a:xfrm>
            <a:off x="246580" y="1431124"/>
            <a:ext cx="6794960" cy="260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전에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학습시켰던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모델을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불러와서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WandB의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sweep기능을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활용해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batch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size에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따른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모델의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성능을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비교함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기존 학습됐던 모델의 정확도가 약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70%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정도임을 감안할 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8,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16, 32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batch size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epoch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한번 당 많은 학습을 진행해서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local minima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 수렴하는 그래프처럼 보임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또한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batch size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64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일 때부터 속도가 비슷해 앞으로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resnet18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모델을 학습시킬 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batch size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를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64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128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로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설정해야겠다고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생각함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EE41B3-A739-E2B9-AF37-51AE30F2BF55}"/>
              </a:ext>
            </a:extLst>
          </p:cNvPr>
          <p:cNvSpPr txBox="1"/>
          <p:nvPr/>
        </p:nvSpPr>
        <p:spPr>
          <a:xfrm>
            <a:off x="123103" y="6040437"/>
            <a:ext cx="2193692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browse.arxiv.org</a:t>
            </a:r>
            <a:r>
              <a:rPr lang="en-US" dirty="0"/>
              <a:t>/pdf/2105.07576.pdf</a:t>
            </a:r>
            <a:endParaRPr lang="en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F8D50-0F7B-6963-B153-E9195F1C0AE9}"/>
              </a:ext>
            </a:extLst>
          </p:cNvPr>
          <p:cNvSpPr txBox="1"/>
          <p:nvPr/>
        </p:nvSpPr>
        <p:spPr>
          <a:xfrm>
            <a:off x="123103" y="3794020"/>
            <a:ext cx="2306708" cy="224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아래 논문에 따르면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32~128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batch size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가 성능이 가장 좋게 나온다고 나와있어서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batch size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선택에 이 부분도 참고했음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129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C2875BA-4E8D-21B7-0180-AD9C90CCC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91864"/>
              </p:ext>
            </p:extLst>
          </p:nvPr>
        </p:nvGraphicFramePr>
        <p:xfrm>
          <a:off x="178067" y="1342487"/>
          <a:ext cx="11785332" cy="5417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383">
                  <a:extLst>
                    <a:ext uri="{9D8B030D-6E8A-4147-A177-3AD203B41FA5}">
                      <a16:colId xmlns:a16="http://schemas.microsoft.com/office/drawing/2014/main" val="3055151777"/>
                    </a:ext>
                  </a:extLst>
                </a:gridCol>
                <a:gridCol w="3550983">
                  <a:extLst>
                    <a:ext uri="{9D8B030D-6E8A-4147-A177-3AD203B41FA5}">
                      <a16:colId xmlns:a16="http://schemas.microsoft.com/office/drawing/2014/main" val="986017410"/>
                    </a:ext>
                  </a:extLst>
                </a:gridCol>
                <a:gridCol w="3550983">
                  <a:extLst>
                    <a:ext uri="{9D8B030D-6E8A-4147-A177-3AD203B41FA5}">
                      <a16:colId xmlns:a16="http://schemas.microsoft.com/office/drawing/2014/main" val="1214407220"/>
                    </a:ext>
                  </a:extLst>
                </a:gridCol>
                <a:gridCol w="3550983">
                  <a:extLst>
                    <a:ext uri="{9D8B030D-6E8A-4147-A177-3AD203B41FA5}">
                      <a16:colId xmlns:a16="http://schemas.microsoft.com/office/drawing/2014/main" val="1300078664"/>
                    </a:ext>
                  </a:extLst>
                </a:gridCol>
              </a:tblGrid>
              <a:tr h="681522">
                <a:tc>
                  <a:txBody>
                    <a:bodyPr/>
                    <a:lstStyle/>
                    <a:p>
                      <a:pPr algn="ctr"/>
                      <a:endParaRPr lang="en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SGD + Momentum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AdamW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517001"/>
                  </a:ext>
                </a:extLst>
              </a:tr>
              <a:tr h="515671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</a:t>
                      </a: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eight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decay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282.7907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60.0663%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56.6447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76.4093%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54.8191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74.3013%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602456"/>
                  </a:ext>
                </a:extLst>
              </a:tr>
              <a:tr h="5401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</a:t>
                      </a: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eight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</a:t>
                      </a: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ecay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0.001)</a:t>
                      </a:r>
                      <a:endParaRPr lang="en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</a:t>
                      </a: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oss : 281.9236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60.0426%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227.8607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Top-1 accuracy : 65.3955%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59.6952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71.6959%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873231"/>
                  </a:ext>
                </a:extLst>
              </a:tr>
              <a:tr h="2907587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40epoch일 때의 결과값을 적어논 표로 </a:t>
                      </a:r>
                      <a:r>
                        <a:rPr lang="en-US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random한</a:t>
                      </a: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가중치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파라미터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들을 학습시키는 경우에는 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이 확실히 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minima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에 빨리 도착해서 시간절약과 정확도 향상에 도움이 됨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그리고 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l2 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규제를 적용한 경우 오히려 역효과가 나서 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대신 </a:t>
                      </a:r>
                      <a:r>
                        <a:rPr lang="en-US" altLang="ko-KR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AdamW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optimizer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를 </a:t>
                      </a:r>
                      <a:r>
                        <a:rPr lang="ko-KR" altLang="en-US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사용해야겠다고</a:t>
                      </a:r>
                      <a:r>
                        <a:rPr lang="ko-KR" alt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결정</a:t>
                      </a:r>
                      <a:endParaRPr lang="en-US" altLang="ko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030805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12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Optimizer &amp; L2 regularization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E6E18-6C96-6B7C-58CF-13DF0F1F7C58}"/>
              </a:ext>
            </a:extLst>
          </p:cNvPr>
          <p:cNvSpPr txBox="1"/>
          <p:nvPr/>
        </p:nvSpPr>
        <p:spPr>
          <a:xfrm>
            <a:off x="7638408" y="943163"/>
            <a:ext cx="432499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lr=0.001 epoch=40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model_parameters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=random</a:t>
            </a:r>
            <a:endParaRPr lang="en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6D13055-CC29-31BB-951C-9C9D0B7F0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701" y="3944184"/>
            <a:ext cx="3546095" cy="272524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10F1D6D-C38F-419E-B435-9509E03B9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96" y="3941902"/>
            <a:ext cx="3535545" cy="27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38">
            <a:extLst>
              <a:ext uri="{FF2B5EF4-FFF2-40B4-BE49-F238E27FC236}">
                <a16:creationId xmlns:a16="http://schemas.microsoft.com/office/drawing/2014/main" id="{1CCA7227-8FAD-001D-ECA3-1EA84F51BC40}"/>
              </a:ext>
            </a:extLst>
          </p:cNvPr>
          <p:cNvSpPr txBox="1">
            <a:spLocks/>
          </p:cNvSpPr>
          <p:nvPr/>
        </p:nvSpPr>
        <p:spPr>
          <a:xfrm>
            <a:off x="124892" y="1673223"/>
            <a:ext cx="3857388" cy="5048252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제목 38">
            <a:extLst>
              <a:ext uri="{FF2B5EF4-FFF2-40B4-BE49-F238E27FC236}">
                <a16:creationId xmlns:a16="http://schemas.microsoft.com/office/drawing/2014/main" id="{6D5F0710-A88C-0A0F-4AA0-709F8E0060DB}"/>
              </a:ext>
            </a:extLst>
          </p:cNvPr>
          <p:cNvSpPr txBox="1">
            <a:spLocks/>
          </p:cNvSpPr>
          <p:nvPr/>
        </p:nvSpPr>
        <p:spPr>
          <a:xfrm>
            <a:off x="4102452" y="1673224"/>
            <a:ext cx="3857388" cy="5048251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13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사용할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lr </a:t>
            </a:r>
            <a:r>
              <a:rPr lang="en-US" altLang="ko-KR" sz="2100" b="1" spc="-18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shceduler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6E5872-1284-D36D-0917-57FB0F1B5AEE}"/>
              </a:ext>
            </a:extLst>
          </p:cNvPr>
          <p:cNvGrpSpPr/>
          <p:nvPr/>
        </p:nvGrpSpPr>
        <p:grpSpPr>
          <a:xfrm>
            <a:off x="4190070" y="1773776"/>
            <a:ext cx="4165050" cy="601461"/>
            <a:chOff x="6154404" y="1730314"/>
            <a:chExt cx="4165050" cy="601461"/>
          </a:xfrm>
        </p:grpSpPr>
        <p:sp>
          <p:nvSpPr>
            <p:cNvPr id="2" name="모서리가 둥근 직사각형 35">
              <a:extLst>
                <a:ext uri="{FF2B5EF4-FFF2-40B4-BE49-F238E27FC236}">
                  <a16:creationId xmlns:a16="http://schemas.microsoft.com/office/drawing/2014/main" id="{E07D7BF6-2215-291C-9412-E82684381268}"/>
                </a:ext>
              </a:extLst>
            </p:cNvPr>
            <p:cNvSpPr/>
            <p:nvPr/>
          </p:nvSpPr>
          <p:spPr>
            <a:xfrm>
              <a:off x="6154404" y="1870873"/>
              <a:ext cx="110530" cy="320345"/>
            </a:xfrm>
            <a:prstGeom prst="roundRect">
              <a:avLst>
                <a:gd name="adj" fmla="val 50000"/>
              </a:avLst>
            </a:prstGeom>
            <a:solidFill>
              <a:srgbClr val="B5E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제목 38">
              <a:extLst>
                <a:ext uri="{FF2B5EF4-FFF2-40B4-BE49-F238E27FC236}">
                  <a16:creationId xmlns:a16="http://schemas.microsoft.com/office/drawing/2014/main" id="{4E3CE32E-B0BB-0932-E1EA-AC70F7C81FE0}"/>
                </a:ext>
              </a:extLst>
            </p:cNvPr>
            <p:cNvSpPr txBox="1">
              <a:spLocks/>
            </p:cNvSpPr>
            <p:nvPr/>
          </p:nvSpPr>
          <p:spPr>
            <a:xfrm>
              <a:off x="6264934" y="1730314"/>
              <a:ext cx="4054520" cy="601461"/>
            </a:xfrm>
            <a:prstGeom prst="rect">
              <a:avLst/>
            </a:prstGeom>
          </p:spPr>
          <p:txBody>
            <a:bodyPr vert="horz" lIns="112542" tIns="56271" rIns="112542" bIns="56271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Cosine Annealing</a:t>
              </a:r>
            </a:p>
            <a:p>
              <a:pPr>
                <a:defRPr/>
              </a:pP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Warm Restarts</a:t>
              </a:r>
            </a:p>
          </p:txBody>
        </p:sp>
      </p:grpSp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20B6F17C-555A-6D3B-E715-9A5E4CBCA968}"/>
              </a:ext>
            </a:extLst>
          </p:cNvPr>
          <p:cNvSpPr/>
          <p:nvPr/>
        </p:nvSpPr>
        <p:spPr>
          <a:xfrm>
            <a:off x="308864" y="1914338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38">
            <a:extLst>
              <a:ext uri="{FF2B5EF4-FFF2-40B4-BE49-F238E27FC236}">
                <a16:creationId xmlns:a16="http://schemas.microsoft.com/office/drawing/2014/main" id="{80E886E7-25D0-6E75-AFC4-D19A238F2352}"/>
              </a:ext>
            </a:extLst>
          </p:cNvPr>
          <p:cNvSpPr txBox="1">
            <a:spLocks/>
          </p:cNvSpPr>
          <p:nvPr/>
        </p:nvSpPr>
        <p:spPr>
          <a:xfrm>
            <a:off x="419394" y="1817242"/>
            <a:ext cx="3232935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Reduce LR On Plateau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95F600-24CE-BE01-8FAA-7F2D298C40A7}"/>
              </a:ext>
            </a:extLst>
          </p:cNvPr>
          <p:cNvSpPr txBox="1"/>
          <p:nvPr/>
        </p:nvSpPr>
        <p:spPr>
          <a:xfrm>
            <a:off x="8039121" y="6385357"/>
            <a:ext cx="3261727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/pdf/1711.05101.pdf</a:t>
            </a:r>
            <a:endParaRPr lang="en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D24698-4D1B-CC17-9A47-B4039B7143F7}"/>
              </a:ext>
            </a:extLst>
          </p:cNvPr>
          <p:cNvSpPr txBox="1"/>
          <p:nvPr/>
        </p:nvSpPr>
        <p:spPr>
          <a:xfrm>
            <a:off x="4102451" y="2402765"/>
            <a:ext cx="3857388" cy="3703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Cosine Annealing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함수를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기반으로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주기마다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lr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를 초기화한다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초기화 할 때마다 주기를 늘릴 수 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Adam, AdamW에 사용할 scheduler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A</a:t>
            </a: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daptive learning based optimizer들은 학습을 진행하면서 lr가 간접적으로 감소가 되기 때문에 scheduler로 진동을 주면 성능 향상에 도움이 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  <a:r>
              <a:rPr lang="en-KR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5D288B5-58CD-FBD8-987E-7384650D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012" y="817563"/>
            <a:ext cx="4039138" cy="27341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516AE8-113F-7AFD-8741-A1BD3FC0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959" y="3594413"/>
            <a:ext cx="4101279" cy="273418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84E8309-886E-24F8-A327-A5BC11CFFE65}"/>
              </a:ext>
            </a:extLst>
          </p:cNvPr>
          <p:cNvSpPr txBox="1"/>
          <p:nvPr/>
        </p:nvSpPr>
        <p:spPr>
          <a:xfrm>
            <a:off x="124892" y="2331775"/>
            <a:ext cx="3857387" cy="443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일정 epoch동안 어떤 변수에 대해 개선이 없다면 기존의 lr에서 factor를 곱해주는 scheduler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시간이 오래 걸릴 수 있지만 성능이 어느정도 보장됨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SGD + Momentum를 쓰게 된다면 사용할 scheduler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SGD + Momentum은 adaptive learning based optimizer가 아니기 때문에 학습도중에 lr가 간접적으로 감소하지 않아 scheduler를 통해 감소시켜 줘야함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45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38">
            <a:extLst>
              <a:ext uri="{FF2B5EF4-FFF2-40B4-BE49-F238E27FC236}">
                <a16:creationId xmlns:a16="http://schemas.microsoft.com/office/drawing/2014/main" id="{1CCA7227-8FAD-001D-ECA3-1EA84F51BC40}"/>
              </a:ext>
            </a:extLst>
          </p:cNvPr>
          <p:cNvSpPr txBox="1">
            <a:spLocks/>
          </p:cNvSpPr>
          <p:nvPr/>
        </p:nvSpPr>
        <p:spPr>
          <a:xfrm>
            <a:off x="124892" y="1673223"/>
            <a:ext cx="5971110" cy="5048252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제목 38">
            <a:extLst>
              <a:ext uri="{FF2B5EF4-FFF2-40B4-BE49-F238E27FC236}">
                <a16:creationId xmlns:a16="http://schemas.microsoft.com/office/drawing/2014/main" id="{6D5F0710-A88C-0A0F-4AA0-709F8E0060DB}"/>
              </a:ext>
            </a:extLst>
          </p:cNvPr>
          <p:cNvSpPr txBox="1">
            <a:spLocks/>
          </p:cNvSpPr>
          <p:nvPr/>
        </p:nvSpPr>
        <p:spPr>
          <a:xfrm>
            <a:off x="6354306" y="1652025"/>
            <a:ext cx="5609094" cy="5048251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14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normalize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6E5872-1284-D36D-0917-57FB0F1B5AEE}"/>
              </a:ext>
            </a:extLst>
          </p:cNvPr>
          <p:cNvGrpSpPr/>
          <p:nvPr/>
        </p:nvGrpSpPr>
        <p:grpSpPr>
          <a:xfrm>
            <a:off x="367264" y="4362225"/>
            <a:ext cx="5367111" cy="601461"/>
            <a:chOff x="6154404" y="1730314"/>
            <a:chExt cx="3690975" cy="601461"/>
          </a:xfrm>
        </p:grpSpPr>
        <p:sp>
          <p:nvSpPr>
            <p:cNvPr id="2" name="모서리가 둥근 직사각형 35">
              <a:extLst>
                <a:ext uri="{FF2B5EF4-FFF2-40B4-BE49-F238E27FC236}">
                  <a16:creationId xmlns:a16="http://schemas.microsoft.com/office/drawing/2014/main" id="{E07D7BF6-2215-291C-9412-E82684381268}"/>
                </a:ext>
              </a:extLst>
            </p:cNvPr>
            <p:cNvSpPr/>
            <p:nvPr/>
          </p:nvSpPr>
          <p:spPr>
            <a:xfrm>
              <a:off x="6154404" y="1870873"/>
              <a:ext cx="110530" cy="320345"/>
            </a:xfrm>
            <a:prstGeom prst="roundRect">
              <a:avLst>
                <a:gd name="adj" fmla="val 50000"/>
              </a:avLst>
            </a:prstGeom>
            <a:solidFill>
              <a:srgbClr val="B5E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제목 38">
              <a:extLst>
                <a:ext uri="{FF2B5EF4-FFF2-40B4-BE49-F238E27FC236}">
                  <a16:creationId xmlns:a16="http://schemas.microsoft.com/office/drawing/2014/main" id="{4E3CE32E-B0BB-0932-E1EA-AC70F7C81FE0}"/>
                </a:ext>
              </a:extLst>
            </p:cNvPr>
            <p:cNvSpPr txBox="1">
              <a:spLocks/>
            </p:cNvSpPr>
            <p:nvPr/>
          </p:nvSpPr>
          <p:spPr>
            <a:xfrm>
              <a:off x="6264935" y="1730314"/>
              <a:ext cx="3580444" cy="601461"/>
            </a:xfrm>
            <a:prstGeom prst="rect">
              <a:avLst/>
            </a:prstGeom>
          </p:spPr>
          <p:txBody>
            <a:bodyPr vert="horz" lIns="112542" tIns="56271" rIns="112542" bIns="56271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Train</a:t>
              </a:r>
              <a:r>
                <a:rPr lang="ko-KR" altLang="en-US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데이터의</a:t>
              </a: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mean</a:t>
              </a:r>
              <a:r>
                <a:rPr lang="ko-KR" altLang="en-US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과 </a:t>
              </a: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std</a:t>
              </a:r>
            </a:p>
          </p:txBody>
        </p:sp>
      </p:grpSp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20B6F17C-555A-6D3B-E715-9A5E4CBCA968}"/>
              </a:ext>
            </a:extLst>
          </p:cNvPr>
          <p:cNvSpPr/>
          <p:nvPr/>
        </p:nvSpPr>
        <p:spPr>
          <a:xfrm>
            <a:off x="308863" y="1914338"/>
            <a:ext cx="171097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38">
            <a:extLst>
              <a:ext uri="{FF2B5EF4-FFF2-40B4-BE49-F238E27FC236}">
                <a16:creationId xmlns:a16="http://schemas.microsoft.com/office/drawing/2014/main" id="{80E886E7-25D0-6E75-AFC4-D19A238F2352}"/>
              </a:ext>
            </a:extLst>
          </p:cNvPr>
          <p:cNvSpPr txBox="1">
            <a:spLocks/>
          </p:cNvSpPr>
          <p:nvPr/>
        </p:nvSpPr>
        <p:spPr>
          <a:xfrm>
            <a:off x="419394" y="1817242"/>
            <a:ext cx="5004477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altLang="ko-KR" sz="2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4E8309-886E-24F8-A327-A5BC11CFFE65}"/>
              </a:ext>
            </a:extLst>
          </p:cNvPr>
          <p:cNvSpPr txBox="1"/>
          <p:nvPr/>
        </p:nvSpPr>
        <p:spPr>
          <a:xfrm>
            <a:off x="6279971" y="1711824"/>
            <a:ext cx="5683429" cy="223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Train data set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 구한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RGB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평균과 표준편차로 정규화를 시키면 성능이 잘 나올 줄 알았음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하지만 일반적인 이미지들의 평균과 표준편차를 비교했을 때 그리 큰 차이가 없고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validation data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test data set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 대한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RGB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평균과 표준편차는 알 수 없기 때문에 둘의 성능을 비교해보기로 결정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제목 38">
            <a:extLst>
              <a:ext uri="{FF2B5EF4-FFF2-40B4-BE49-F238E27FC236}">
                <a16:creationId xmlns:a16="http://schemas.microsoft.com/office/drawing/2014/main" id="{9C888AE2-3AEE-A9DA-A057-8DF08A9A6052}"/>
              </a:ext>
            </a:extLst>
          </p:cNvPr>
          <p:cNvSpPr txBox="1">
            <a:spLocks/>
          </p:cNvSpPr>
          <p:nvPr/>
        </p:nvSpPr>
        <p:spPr>
          <a:xfrm>
            <a:off x="495689" y="1771784"/>
            <a:ext cx="5053076" cy="601461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일반적인 이미지들의 </a:t>
            </a: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mean</a:t>
            </a:r>
            <a:r>
              <a:rPr lang="ko-KR" altLang="en-US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과 </a:t>
            </a: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std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0312B3-15C8-7230-21AF-4109099A4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565833"/>
              </p:ext>
            </p:extLst>
          </p:nvPr>
        </p:nvGraphicFramePr>
        <p:xfrm>
          <a:off x="124892" y="2429040"/>
          <a:ext cx="5971108" cy="153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235">
                  <a:extLst>
                    <a:ext uri="{9D8B030D-6E8A-4147-A177-3AD203B41FA5}">
                      <a16:colId xmlns:a16="http://schemas.microsoft.com/office/drawing/2014/main" val="3665660436"/>
                    </a:ext>
                  </a:extLst>
                </a:gridCol>
                <a:gridCol w="1717291">
                  <a:extLst>
                    <a:ext uri="{9D8B030D-6E8A-4147-A177-3AD203B41FA5}">
                      <a16:colId xmlns:a16="http://schemas.microsoft.com/office/drawing/2014/main" val="3087282447"/>
                    </a:ext>
                  </a:extLst>
                </a:gridCol>
                <a:gridCol w="1717291">
                  <a:extLst>
                    <a:ext uri="{9D8B030D-6E8A-4147-A177-3AD203B41FA5}">
                      <a16:colId xmlns:a16="http://schemas.microsoft.com/office/drawing/2014/main" val="607173646"/>
                    </a:ext>
                  </a:extLst>
                </a:gridCol>
                <a:gridCol w="1717291">
                  <a:extLst>
                    <a:ext uri="{9D8B030D-6E8A-4147-A177-3AD203B41FA5}">
                      <a16:colId xmlns:a16="http://schemas.microsoft.com/office/drawing/2014/main" val="784274107"/>
                    </a:ext>
                  </a:extLst>
                </a:gridCol>
              </a:tblGrid>
              <a:tr h="407150">
                <a:tc>
                  <a:txBody>
                    <a:bodyPr/>
                    <a:lstStyle/>
                    <a:p>
                      <a:pPr algn="ctr"/>
                      <a:endParaRPr lang="en-KR" b="1"/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FF0000"/>
                          </a:solidFill>
                        </a:rPr>
                        <a:t>R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00B050"/>
                          </a:solidFill>
                        </a:rPr>
                        <a:t>G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0070C0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377364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mean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0.485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0.456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0.406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291644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std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0.229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0.224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0.225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6763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4C8694-C963-F4B5-33C0-E75ED2145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195282"/>
              </p:ext>
            </p:extLst>
          </p:nvPr>
        </p:nvGraphicFramePr>
        <p:xfrm>
          <a:off x="124891" y="5049725"/>
          <a:ext cx="5971108" cy="153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42">
                  <a:extLst>
                    <a:ext uri="{9D8B030D-6E8A-4147-A177-3AD203B41FA5}">
                      <a16:colId xmlns:a16="http://schemas.microsoft.com/office/drawing/2014/main" val="3665660436"/>
                    </a:ext>
                  </a:extLst>
                </a:gridCol>
                <a:gridCol w="1708222">
                  <a:extLst>
                    <a:ext uri="{9D8B030D-6E8A-4147-A177-3AD203B41FA5}">
                      <a16:colId xmlns:a16="http://schemas.microsoft.com/office/drawing/2014/main" val="3087282447"/>
                    </a:ext>
                  </a:extLst>
                </a:gridCol>
                <a:gridCol w="1708222">
                  <a:extLst>
                    <a:ext uri="{9D8B030D-6E8A-4147-A177-3AD203B41FA5}">
                      <a16:colId xmlns:a16="http://schemas.microsoft.com/office/drawing/2014/main" val="607173646"/>
                    </a:ext>
                  </a:extLst>
                </a:gridCol>
                <a:gridCol w="1708222">
                  <a:extLst>
                    <a:ext uri="{9D8B030D-6E8A-4147-A177-3AD203B41FA5}">
                      <a16:colId xmlns:a16="http://schemas.microsoft.com/office/drawing/2014/main" val="784274107"/>
                    </a:ext>
                  </a:extLst>
                </a:gridCol>
              </a:tblGrid>
              <a:tr h="407150">
                <a:tc>
                  <a:txBody>
                    <a:bodyPr/>
                    <a:lstStyle/>
                    <a:p>
                      <a:pPr algn="ctr"/>
                      <a:endParaRPr lang="en-KR" b="1" dirty="0"/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FF0000"/>
                          </a:solidFill>
                        </a:rPr>
                        <a:t>R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00B050"/>
                          </a:solidFill>
                        </a:rPr>
                        <a:t>G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0070C0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377364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mean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456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0.583938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456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0.51390076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456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0.4227201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291644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std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0.2270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0.2374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0.2538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67635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44206D-9C5B-2BDD-ABBF-0593AF97C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052508"/>
              </p:ext>
            </p:extLst>
          </p:nvPr>
        </p:nvGraphicFramePr>
        <p:xfrm>
          <a:off x="6354306" y="3959992"/>
          <a:ext cx="5633277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057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770321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1770321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  <a:gridCol w="1078578">
                  <a:extLst>
                    <a:ext uri="{9D8B030D-6E8A-4147-A177-3AD203B41FA5}">
                      <a16:colId xmlns:a16="http://schemas.microsoft.com/office/drawing/2014/main" val="1700368861"/>
                    </a:ext>
                  </a:extLst>
                </a:gridCol>
              </a:tblGrid>
              <a:tr h="326905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eneral images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images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485436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84.9834%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85.2913%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resnet18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  <a:tr h="277392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84.1781%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85.4571%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resnet34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625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E382864-B9EE-9C67-6CEC-65FF7B903A97}"/>
              </a:ext>
            </a:extLst>
          </p:cNvPr>
          <p:cNvSpPr txBox="1"/>
          <p:nvPr/>
        </p:nvSpPr>
        <p:spPr>
          <a:xfrm>
            <a:off x="6279971" y="5614749"/>
            <a:ext cx="5683429" cy="776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 결과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train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data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 얻은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RGB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값의 평균과 표준편차를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normalize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 적용시키는 것이 더 좋다는 것을 알게 됨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4AC8E-ECBD-C424-76BB-05E689596C03}"/>
              </a:ext>
            </a:extLst>
          </p:cNvPr>
          <p:cNvSpPr txBox="1"/>
          <p:nvPr/>
        </p:nvSpPr>
        <p:spPr>
          <a:xfrm>
            <a:off x="6095999" y="941972"/>
            <a:ext cx="5139548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meanR</a:t>
            </a:r>
            <a:r>
              <a:rPr lang="en-US" dirty="0"/>
              <a:t>, </a:t>
            </a:r>
            <a:r>
              <a:rPr lang="en-US" dirty="0" err="1"/>
              <a:t>meanG</a:t>
            </a:r>
            <a:r>
              <a:rPr lang="en-US" dirty="0"/>
              <a:t>, </a:t>
            </a:r>
            <a:r>
              <a:rPr lang="en-US" dirty="0" err="1"/>
              <a:t>meanB</a:t>
            </a:r>
            <a:r>
              <a:rPr lang="en-US" dirty="0"/>
              <a:t> = 0.583938, 0.51390076, 0.4227201</a:t>
            </a:r>
          </a:p>
          <a:p>
            <a:r>
              <a:rPr lang="en-US" dirty="0" err="1"/>
              <a:t>stdR</a:t>
            </a:r>
            <a:r>
              <a:rPr lang="en-US" dirty="0"/>
              <a:t>, </a:t>
            </a:r>
            <a:r>
              <a:rPr lang="en-US" dirty="0" err="1"/>
              <a:t>stdG</a:t>
            </a:r>
            <a:r>
              <a:rPr lang="en-US" dirty="0"/>
              <a:t>, </a:t>
            </a:r>
            <a:r>
              <a:rPr lang="en-US" dirty="0" err="1"/>
              <a:t>stdB</a:t>
            </a:r>
            <a:r>
              <a:rPr lang="en-US" dirty="0"/>
              <a:t> = 0.22708978, 0.2373795, 0.25375083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68431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15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차 정리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38A9A-34FA-1DC3-0DA9-6BC036AFA03E}"/>
              </a:ext>
            </a:extLst>
          </p:cNvPr>
          <p:cNvSpPr txBox="1"/>
          <p:nvPr/>
        </p:nvSpPr>
        <p:spPr>
          <a:xfrm>
            <a:off x="320069" y="1673225"/>
            <a:ext cx="8482968" cy="333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Optimizer : adamw(lr=0.001,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weight_decay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=0.001)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Scheduler : cosine annealing warm restarts(min=0.00001, T_0=10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			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T_mult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=1)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Model : resnet18 + fc layer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Data augmentation : Vertical Flip(percent=0.5)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	Horizontal Flip(percent=0.5)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	Normalize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Epoch : 300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Batch_size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= 64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20E5B-0069-BABB-E539-D7B6616DBE79}"/>
              </a:ext>
            </a:extLst>
          </p:cNvPr>
          <p:cNvSpPr txBox="1"/>
          <p:nvPr/>
        </p:nvSpPr>
        <p:spPr>
          <a:xfrm>
            <a:off x="83201" y="5148695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400" dirty="0"/>
              <a:t>Top-1 accuracy : 8</a:t>
            </a:r>
            <a:r>
              <a:rPr lang="en-US" altLang="ko-KR" sz="2400" dirty="0"/>
              <a:t>4</a:t>
            </a:r>
            <a:r>
              <a:rPr lang="en-KR" sz="2400" dirty="0"/>
              <a:t>.</a:t>
            </a:r>
            <a:r>
              <a:rPr lang="en-US" altLang="ko-KR" sz="2400" dirty="0"/>
              <a:t>841</a:t>
            </a:r>
            <a:r>
              <a:rPr lang="en-KR" sz="2400" dirty="0"/>
              <a:t>%</a:t>
            </a:r>
          </a:p>
        </p:txBody>
      </p:sp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15C312D6-BA8D-2C1A-7B44-7CAFE025E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8" y="4365929"/>
            <a:ext cx="4391390" cy="2306869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5125C139-7B70-D27B-B779-7CD8613E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611" y="1857179"/>
            <a:ext cx="4238789" cy="2226705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35ACD97B-46F7-AD45-008F-2157165B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63" y="4464020"/>
            <a:ext cx="4017936" cy="21106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5E53BB-606E-CAC7-FA1F-FBE380967B6E}"/>
              </a:ext>
            </a:extLst>
          </p:cNvPr>
          <p:cNvSpPr txBox="1"/>
          <p:nvPr/>
        </p:nvSpPr>
        <p:spPr>
          <a:xfrm>
            <a:off x="173152" y="5890186"/>
            <a:ext cx="3241410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KR" b="1" dirty="0">
                <a:solidFill>
                  <a:schemeClr val="accent1">
                    <a:lumMod val="50000"/>
                  </a:schemeClr>
                </a:solidFill>
              </a:rPr>
              <a:t>poch 100 부근부터 과적합이 일어나는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215430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16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Cutmix(p=0..5)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8" name="Picture 7" descr="A collage of images of food&#10;&#10;Description automatically generated">
            <a:extLst>
              <a:ext uri="{FF2B5EF4-FFF2-40B4-BE49-F238E27FC236}">
                <a16:creationId xmlns:a16="http://schemas.microsoft.com/office/drawing/2014/main" id="{A58EF222-4BBF-3E98-C620-F0BB5CE4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15" y="1520575"/>
            <a:ext cx="5178846" cy="5200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B38A9A-34FA-1DC3-0DA9-6BC036AFA03E}"/>
              </a:ext>
            </a:extLst>
          </p:cNvPr>
          <p:cNvSpPr txBox="1"/>
          <p:nvPr/>
        </p:nvSpPr>
        <p:spPr>
          <a:xfrm>
            <a:off x="320069" y="1673225"/>
            <a:ext cx="5633276" cy="114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아래 논문에서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cutmix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를 사용하면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dropout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과 비슷한 효과를 내어 과대적합을 방지하고 정확도를 향상시켜준다고 나와있어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적용시켜봤음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9" name="제목 38">
            <a:extLst>
              <a:ext uri="{FF2B5EF4-FFF2-40B4-BE49-F238E27FC236}">
                <a16:creationId xmlns:a16="http://schemas.microsoft.com/office/drawing/2014/main" id="{120EB8AD-A964-2E23-DD29-0DB4318CF595}"/>
              </a:ext>
            </a:extLst>
          </p:cNvPr>
          <p:cNvSpPr txBox="1">
            <a:spLocks/>
          </p:cNvSpPr>
          <p:nvPr/>
        </p:nvSpPr>
        <p:spPr>
          <a:xfrm>
            <a:off x="7767828" y="988127"/>
            <a:ext cx="2289619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Cutmix </a:t>
            </a:r>
            <a:r>
              <a:rPr lang="ko-KR" altLang="en-US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결과 예시</a:t>
            </a:r>
            <a:endParaRPr lang="en-US" altLang="ko-KR" sz="2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EB63B8-6140-FA64-E1B7-F24D267F4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3803"/>
              </p:ext>
            </p:extLst>
          </p:nvPr>
        </p:nvGraphicFramePr>
        <p:xfrm>
          <a:off x="320069" y="2998857"/>
          <a:ext cx="5633276" cy="16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756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2449760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2449760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 augmentation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 augmentation + cutmix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4.841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 86.712%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4C87A19-9191-157A-6145-7D5EFA2EC6A9}"/>
              </a:ext>
            </a:extLst>
          </p:cNvPr>
          <p:cNvSpPr txBox="1"/>
          <p:nvPr/>
        </p:nvSpPr>
        <p:spPr>
          <a:xfrm>
            <a:off x="228600" y="4790651"/>
            <a:ext cx="5633276" cy="114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 실험을 통해 학습을 시킬 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cutmix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기법을 적용시키고 정확도를 좀 더 끌어올리기 위해 학습을 끝내기 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cutmix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기법을 멈추고 학습을 진행시키도록 결정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CE5706-7B32-C5F5-9038-7275546CDF4A}"/>
              </a:ext>
            </a:extLst>
          </p:cNvPr>
          <p:cNvSpPr txBox="1"/>
          <p:nvPr/>
        </p:nvSpPr>
        <p:spPr>
          <a:xfrm>
            <a:off x="122594" y="6257279"/>
            <a:ext cx="5327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KR" sz="1400" dirty="0"/>
              <a:t>ef :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https://github.com/clovaai/CutMix-PyTorch/blob/master/train.py</a:t>
            </a:r>
            <a:endParaRPr lang="en-US" sz="1400" dirty="0"/>
          </a:p>
          <a:p>
            <a:r>
              <a:rPr lang="en-US" sz="1400" dirty="0"/>
              <a:t>Paper : </a:t>
            </a:r>
            <a:r>
              <a:rPr lang="en-US" sz="1400" dirty="0">
                <a:hlinkClick r:id="rId4"/>
              </a:rPr>
              <a:t>https://browse.arxiv.org/pdf/1905.04899.pdf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762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food&#10;&#10;Description automatically generated">
            <a:extLst>
              <a:ext uri="{FF2B5EF4-FFF2-40B4-BE49-F238E27FC236}">
                <a16:creationId xmlns:a16="http://schemas.microsoft.com/office/drawing/2014/main" id="{3ACBB695-D967-ED32-3300-A1404ECF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1" y="1551633"/>
            <a:ext cx="5283866" cy="5306367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17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Mixup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(p=0.5)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38A9A-34FA-1DC3-0DA9-6BC036AFA03E}"/>
              </a:ext>
            </a:extLst>
          </p:cNvPr>
          <p:cNvSpPr txBox="1"/>
          <p:nvPr/>
        </p:nvSpPr>
        <p:spPr>
          <a:xfrm>
            <a:off x="320069" y="1673225"/>
            <a:ext cx="5633276" cy="150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Cutmix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이외에도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mixup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argmix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cutout,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mixup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등 다양한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augmentation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기법들이 있었음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그 중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mixup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을 사용해 성능을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측정해봄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제목 38">
            <a:extLst>
              <a:ext uri="{FF2B5EF4-FFF2-40B4-BE49-F238E27FC236}">
                <a16:creationId xmlns:a16="http://schemas.microsoft.com/office/drawing/2014/main" id="{120EB8AD-A964-2E23-DD29-0DB4318CF595}"/>
              </a:ext>
            </a:extLst>
          </p:cNvPr>
          <p:cNvSpPr txBox="1">
            <a:spLocks/>
          </p:cNvSpPr>
          <p:nvPr/>
        </p:nvSpPr>
        <p:spPr>
          <a:xfrm>
            <a:off x="8539679" y="988127"/>
            <a:ext cx="2289619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Mixup</a:t>
            </a: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결과 예시</a:t>
            </a:r>
            <a:endParaRPr lang="en-US" altLang="ko-KR" sz="2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EB63B8-6140-FA64-E1B7-F24D267F4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967161"/>
              </p:ext>
            </p:extLst>
          </p:nvPr>
        </p:nvGraphicFramePr>
        <p:xfrm>
          <a:off x="228600" y="2876007"/>
          <a:ext cx="5633276" cy="16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756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2449760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2449760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 augmentation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 augmentation + mixup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4.841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84.675</a:t>
                      </a: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4C87A19-9191-157A-6145-7D5EFA2EC6A9}"/>
              </a:ext>
            </a:extLst>
          </p:cNvPr>
          <p:cNvSpPr txBox="1"/>
          <p:nvPr/>
        </p:nvSpPr>
        <p:spPr>
          <a:xfrm>
            <a:off x="228600" y="4607343"/>
            <a:ext cx="2420736" cy="223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성능은 약간 저하됐지만 과적합이 일어나지 않고 학습이 되는 것을 보고 확률을 조금 줄이고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mixup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과 같이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써봐야겠다고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생각함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FC18A7C1-DB9F-700F-41CC-7C5BD1737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36" y="4560706"/>
            <a:ext cx="4262825" cy="22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9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18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Cutmix(p=1/3) + </a:t>
            </a:r>
            <a:r>
              <a:rPr lang="en-US" altLang="ko-KR" sz="2100" b="1" spc="-18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Mixup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(p=1/3)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EB63B8-6140-FA64-E1B7-F24D267F4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693512"/>
              </p:ext>
            </p:extLst>
          </p:nvPr>
        </p:nvGraphicFramePr>
        <p:xfrm>
          <a:off x="161766" y="1496332"/>
          <a:ext cx="7815662" cy="16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9484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2368726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2368726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  <a:gridCol w="2368726">
                  <a:extLst>
                    <a:ext uri="{9D8B030D-6E8A-4147-A177-3AD203B41FA5}">
                      <a16:colId xmlns:a16="http://schemas.microsoft.com/office/drawing/2014/main" val="1106660071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 augmentation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 augmentation + cutmix </a:t>
                      </a: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</a:t>
                      </a:r>
                      <a:r>
                        <a:rPr lang="en-US" altLang="ko-KR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mixup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</a:t>
                      </a:r>
                      <a:r>
                        <a:rPr lang="en-US" altLang="ko-KR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weight_decay</a:t>
                      </a: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=0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84.841%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88.2757%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87.541%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0226768B-48AE-E219-9F4B-93E2EA71C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7" y="4560876"/>
            <a:ext cx="4052807" cy="2129006"/>
          </a:xfrm>
          <a:prstGeom prst="rect">
            <a:avLst/>
          </a:prstGeom>
        </p:spPr>
      </p:pic>
      <p:pic>
        <p:nvPicPr>
          <p:cNvPr id="8" name="Picture 7" descr="A graph with blue lines&#10;&#10;Description automatically generated">
            <a:extLst>
              <a:ext uri="{FF2B5EF4-FFF2-40B4-BE49-F238E27FC236}">
                <a16:creationId xmlns:a16="http://schemas.microsoft.com/office/drawing/2014/main" id="{140837F7-1FFD-14C2-A70B-4BFCF093B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21" y="4548754"/>
            <a:ext cx="4052807" cy="2129006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EBE18E75-EA09-F754-0BBF-21416792C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28" y="4560876"/>
            <a:ext cx="4052807" cy="2129006"/>
          </a:xfrm>
          <a:prstGeom prst="rect">
            <a:avLst/>
          </a:prstGeom>
        </p:spPr>
      </p:pic>
      <p:pic>
        <p:nvPicPr>
          <p:cNvPr id="16" name="Picture 15" descr="A grid of squares with different colors&#10;&#10;Description automatically generated">
            <a:extLst>
              <a:ext uri="{FF2B5EF4-FFF2-40B4-BE49-F238E27FC236}">
                <a16:creationId xmlns:a16="http://schemas.microsoft.com/office/drawing/2014/main" id="{892D6F6F-8EE2-DEBA-238C-AA2EA1A0B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43" y="740544"/>
            <a:ext cx="3839957" cy="3820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C87A19-9191-157A-6145-7D5EFA2EC6A9}"/>
              </a:ext>
            </a:extLst>
          </p:cNvPr>
          <p:cNvSpPr txBox="1"/>
          <p:nvPr/>
        </p:nvSpPr>
        <p:spPr>
          <a:xfrm>
            <a:off x="160727" y="3137405"/>
            <a:ext cx="7815661" cy="150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3.4%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정도 성능이 향상됨 의도한대로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87%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부근에서 맴돌고 있는 모델이 마지막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10epoch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cutmix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mixup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을 중단시켜 정확도가 향상됨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L2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규제가 성능에 영향을 미치는지 이 모델을 통해 다시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확인해보았음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또한 첫번째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conv layer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filter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들을 시각화해본 결과 모든 필터들이 골고루 학습되었다는 것을 확인함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62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19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앙상블 전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최종 모델 파라미터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8B1B-0558-7D5D-2125-8F2B8E492E28}"/>
              </a:ext>
            </a:extLst>
          </p:cNvPr>
          <p:cNvSpPr txBox="1"/>
          <p:nvPr/>
        </p:nvSpPr>
        <p:spPr>
          <a:xfrm>
            <a:off x="228600" y="1546609"/>
            <a:ext cx="11102546" cy="521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arameter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atch_size :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(resnet18, resnet34 = 128 | resnet50, resnet101 = 64 | resnet152 = 32)</a:t>
            </a:r>
            <a:endParaRPr lang="en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Epoch : 300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ptimizer : AdamW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oss : Categorical cross entropy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eight decay : 0.001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r : 0.001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r scheduler : Cosine Annealing Warm Restart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(T_0=10,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T_mult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=1,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eta_min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=0.000001)</a:t>
            </a:r>
            <a:endParaRPr lang="en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ata augmentation : {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RandomVerticalFlip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(p=0.5),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RandomHorizontalFlip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(p=0.5),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RandomRotation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(22.5),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Normalize((0.583938, 0.51390076, 0.4227201), (0.22708978, 0.2373795, 0.25375083)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),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RandomChoice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cutmix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   	             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mixup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	              skip[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cutmix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나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mixup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을 적용시키지 않는 것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  )[10 epoch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전부터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skip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만 선택되도록 설정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} </a:t>
            </a:r>
          </a:p>
          <a:p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Num_workers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 : num(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cpu_core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)[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colab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에서는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cpu_core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가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개임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(2~3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번 학습시켜본 결과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seed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가 고정되지 않으니 결과값에 차이가 있을 수 있습니다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16280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0" y="817563"/>
            <a:ext cx="5222875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1-1. 42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장의 이미지 시각화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DEF8C2B-34FD-ADD3-EA38-67CE498BA897}"/>
              </a:ext>
            </a:extLst>
          </p:cNvPr>
          <p:cNvSpPr/>
          <p:nvPr/>
        </p:nvSpPr>
        <p:spPr>
          <a:xfrm>
            <a:off x="174164" y="2032007"/>
            <a:ext cx="1725073" cy="1143839"/>
          </a:xfrm>
          <a:prstGeom prst="roundRect">
            <a:avLst/>
          </a:prstGeom>
          <a:solidFill>
            <a:srgbClr val="B5E4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Load Image data</a:t>
            </a:r>
            <a:endParaRPr lang="en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E1F62D2E-AF6B-C8C1-37C2-E0A97194321E}"/>
              </a:ext>
            </a:extLst>
          </p:cNvPr>
          <p:cNvSpPr/>
          <p:nvPr/>
        </p:nvSpPr>
        <p:spPr>
          <a:xfrm>
            <a:off x="5287076" y="2032007"/>
            <a:ext cx="1725073" cy="1143839"/>
          </a:xfrm>
          <a:prstGeom prst="roundRect">
            <a:avLst/>
          </a:prstGeom>
          <a:solidFill>
            <a:srgbClr val="B5E4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Plotting image through matplotlib</a:t>
            </a:r>
            <a:endParaRPr lang="en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B008760-31AC-EEB9-6B58-11EDCAF7A978}"/>
              </a:ext>
            </a:extLst>
          </p:cNvPr>
          <p:cNvSpPr/>
          <p:nvPr/>
        </p:nvSpPr>
        <p:spPr>
          <a:xfrm>
            <a:off x="2730620" y="2032007"/>
            <a:ext cx="1725073" cy="1143839"/>
          </a:xfrm>
          <a:prstGeom prst="roundRect">
            <a:avLst/>
          </a:prstGeom>
          <a:solidFill>
            <a:srgbClr val="B5E4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KR" sz="1600" b="1">
                <a:solidFill>
                  <a:schemeClr val="accent1">
                    <a:lumMod val="50000"/>
                  </a:schemeClr>
                </a:solidFill>
              </a:rPr>
              <a:t>Save first image location of  each labels in list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3562AA-783C-ACDF-5E75-8858B66668B7}"/>
              </a:ext>
            </a:extLst>
          </p:cNvPr>
          <p:cNvCxnSpPr>
            <a:cxnSpLocks/>
            <a:stCxn id="33" idx="3"/>
            <a:endCxn id="49" idx="1"/>
          </p:cNvCxnSpPr>
          <p:nvPr/>
        </p:nvCxnSpPr>
        <p:spPr>
          <a:xfrm>
            <a:off x="1899237" y="2603927"/>
            <a:ext cx="831383" cy="0"/>
          </a:xfrm>
          <a:prstGeom prst="straightConnector1">
            <a:avLst/>
          </a:prstGeom>
          <a:ln w="57150">
            <a:solidFill>
              <a:srgbClr val="EFDB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422DB3-DE2B-2C27-EC23-A8C8B4603108}"/>
              </a:ext>
            </a:extLst>
          </p:cNvPr>
          <p:cNvCxnSpPr>
            <a:cxnSpLocks/>
            <a:stCxn id="49" idx="3"/>
            <a:endCxn id="48" idx="1"/>
          </p:cNvCxnSpPr>
          <p:nvPr/>
        </p:nvCxnSpPr>
        <p:spPr>
          <a:xfrm>
            <a:off x="4455693" y="2603927"/>
            <a:ext cx="831383" cy="0"/>
          </a:xfrm>
          <a:prstGeom prst="straightConnector1">
            <a:avLst/>
          </a:prstGeom>
          <a:ln w="57150">
            <a:solidFill>
              <a:srgbClr val="EFDB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screen shot of a computer&#10;&#10;Description automatically generated">
            <a:extLst>
              <a:ext uri="{FF2B5EF4-FFF2-40B4-BE49-F238E27FC236}">
                <a16:creationId xmlns:a16="http://schemas.microsoft.com/office/drawing/2014/main" id="{1BDE2986-086D-B64E-5373-A0B124286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5" y="3915958"/>
            <a:ext cx="6837984" cy="2747101"/>
          </a:xfrm>
          <a:prstGeom prst="rect">
            <a:avLst/>
          </a:prstGeom>
        </p:spPr>
      </p:pic>
      <p:pic>
        <p:nvPicPr>
          <p:cNvPr id="58" name="Picture 5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90B708-43DE-D59D-8326-56A3C256B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32" y="1761876"/>
            <a:ext cx="4844303" cy="4901183"/>
          </a:xfrm>
          <a:prstGeom prst="rect">
            <a:avLst/>
          </a:prstGeom>
        </p:spPr>
      </p:pic>
      <p:sp>
        <p:nvSpPr>
          <p:cNvPr id="59" name="모서리가 둥근 직사각형 35">
            <a:extLst>
              <a:ext uri="{FF2B5EF4-FFF2-40B4-BE49-F238E27FC236}">
                <a16:creationId xmlns:a16="http://schemas.microsoft.com/office/drawing/2014/main" id="{8686E233-C502-0BE4-E255-BEE09B27F59A}"/>
              </a:ext>
            </a:extLst>
          </p:cNvPr>
          <p:cNvSpPr/>
          <p:nvPr/>
        </p:nvSpPr>
        <p:spPr>
          <a:xfrm>
            <a:off x="5112345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제목 38">
            <a:extLst>
              <a:ext uri="{FF2B5EF4-FFF2-40B4-BE49-F238E27FC236}">
                <a16:creationId xmlns:a16="http://schemas.microsoft.com/office/drawing/2014/main" id="{CE20D117-1F0E-7D96-D693-C105136CE249}"/>
              </a:ext>
            </a:extLst>
          </p:cNvPr>
          <p:cNvSpPr txBox="1">
            <a:spLocks/>
          </p:cNvSpPr>
          <p:nvPr/>
        </p:nvSpPr>
        <p:spPr>
          <a:xfrm>
            <a:off x="5222876" y="831537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설계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758869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20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Model arch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변경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2DE929-10DE-6A46-4509-1CBA4521C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9887"/>
              </p:ext>
            </p:extLst>
          </p:nvPr>
        </p:nvGraphicFramePr>
        <p:xfrm>
          <a:off x="341608" y="1683616"/>
          <a:ext cx="10821692" cy="13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992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55981564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45271408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658201404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esnet18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(bs=128)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Resnet34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(bs=128)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esnet50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(bs=64)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enet101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(bs=64)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esnet152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(bs=32)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88.2757%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88.9626%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88.1573%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86.9019%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87.2335%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CAA9F36-DBFD-02FD-F06D-D38ED7394310}"/>
              </a:ext>
            </a:extLst>
          </p:cNvPr>
          <p:cNvSpPr txBox="1"/>
          <p:nvPr/>
        </p:nvSpPr>
        <p:spPr>
          <a:xfrm>
            <a:off x="1100667" y="3723647"/>
            <a:ext cx="952633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enset34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E8D344-8DDA-0C1D-5201-AABF58714C16}"/>
              </a:ext>
            </a:extLst>
          </p:cNvPr>
          <p:cNvSpPr txBox="1"/>
          <p:nvPr/>
        </p:nvSpPr>
        <p:spPr>
          <a:xfrm>
            <a:off x="4007943" y="3723647"/>
            <a:ext cx="952633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enset50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54D58F-3587-048B-C3FA-E767A62AB4E6}"/>
              </a:ext>
            </a:extLst>
          </p:cNvPr>
          <p:cNvSpPr txBox="1"/>
          <p:nvPr/>
        </p:nvSpPr>
        <p:spPr>
          <a:xfrm>
            <a:off x="6915219" y="3723647"/>
            <a:ext cx="1055225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enset101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81E672-3610-F2F9-A4D9-1E0C91C64353}"/>
              </a:ext>
            </a:extLst>
          </p:cNvPr>
          <p:cNvSpPr txBox="1"/>
          <p:nvPr/>
        </p:nvSpPr>
        <p:spPr>
          <a:xfrm>
            <a:off x="9798954" y="3723647"/>
            <a:ext cx="1055225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enset152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3CA2E-B103-2E25-920C-7F9BC4A8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6" y="4169659"/>
            <a:ext cx="2564924" cy="2551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28956-36CF-28D8-146B-09FF6E56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05" y="4169659"/>
            <a:ext cx="2627395" cy="2613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48E55-D1C1-9327-0BEE-3370B9D7B015}"/>
              </a:ext>
            </a:extLst>
          </p:cNvPr>
          <p:cNvSpPr txBox="1"/>
          <p:nvPr/>
        </p:nvSpPr>
        <p:spPr>
          <a:xfrm>
            <a:off x="9150932" y="1085220"/>
            <a:ext cx="1431546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KR" dirty="0"/>
              <a:t>s = batch_size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053B1-12BB-134C-EA3A-62602F7C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692" y="4187448"/>
            <a:ext cx="2564924" cy="2551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6B58C-4A9F-E666-E0F6-872ED28C4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868" y="4156372"/>
            <a:ext cx="2627396" cy="26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8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21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Ensemble(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최종 모델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582DF-E9C1-5693-7D38-F26EE4CAC34A}"/>
              </a:ext>
            </a:extLst>
          </p:cNvPr>
          <p:cNvSpPr/>
          <p:nvPr/>
        </p:nvSpPr>
        <p:spPr>
          <a:xfrm>
            <a:off x="78416" y="2856201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resnet18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83056-7BFA-B649-E55B-3C63BCB8B8DB}"/>
              </a:ext>
            </a:extLst>
          </p:cNvPr>
          <p:cNvSpPr/>
          <p:nvPr/>
        </p:nvSpPr>
        <p:spPr>
          <a:xfrm>
            <a:off x="2883281" y="2868721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resnet34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B051F5-F5B7-78F8-B0A6-D0927BB323D4}"/>
              </a:ext>
            </a:extLst>
          </p:cNvPr>
          <p:cNvSpPr/>
          <p:nvPr/>
        </p:nvSpPr>
        <p:spPr>
          <a:xfrm>
            <a:off x="1508154" y="1673225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Input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57FA77-89B5-8A63-7B80-FDCBBA2E5038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649916" y="2327853"/>
            <a:ext cx="1429738" cy="52834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2317D7-5E66-AC2A-0318-EA4C6239BEA3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2079654" y="2327853"/>
            <a:ext cx="1375127" cy="5408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ACF32B-9B2A-4119-7984-F329BA654497}"/>
              </a:ext>
            </a:extLst>
          </p:cNvPr>
          <p:cNvSpPr/>
          <p:nvPr/>
        </p:nvSpPr>
        <p:spPr>
          <a:xfrm>
            <a:off x="1509625" y="4051697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Sum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DE1DA9-B23D-ADB3-3520-3F0BF15F0B3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2081125" y="3523349"/>
            <a:ext cx="1373656" cy="52834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75A4C2-A813-8708-8266-D79B29D3872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72970" y="3523349"/>
            <a:ext cx="1508155" cy="52834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98825-5163-972A-2BED-C5EAC6D04E9B}"/>
              </a:ext>
            </a:extLst>
          </p:cNvPr>
          <p:cNvSpPr/>
          <p:nvPr/>
        </p:nvSpPr>
        <p:spPr>
          <a:xfrm>
            <a:off x="1455463" y="4984172"/>
            <a:ext cx="1248381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classification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F74D61-E054-AC8F-59E4-E35446531F4C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 flipH="1">
            <a:off x="2079654" y="4706325"/>
            <a:ext cx="1471" cy="27784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DD1189-05AE-17D8-7EC2-FD37B2CDDA92}"/>
              </a:ext>
            </a:extLst>
          </p:cNvPr>
          <p:cNvSpPr txBox="1"/>
          <p:nvPr/>
        </p:nvSpPr>
        <p:spPr>
          <a:xfrm>
            <a:off x="96775" y="6280802"/>
            <a:ext cx="4324902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KR" dirty="0"/>
              <a:t>alidation data set accuracy : 90.21790313720703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5B62C-BE7B-994E-D517-76F2319BC0C0}"/>
              </a:ext>
            </a:extLst>
          </p:cNvPr>
          <p:cNvSpPr txBox="1"/>
          <p:nvPr/>
        </p:nvSpPr>
        <p:spPr>
          <a:xfrm>
            <a:off x="1129355" y="5748588"/>
            <a:ext cx="1928477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KR" dirty="0"/>
              <a:t>oft voting ensemble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08F28A-81C0-8FA0-BC88-4680E1FCCF6B}"/>
              </a:ext>
            </a:extLst>
          </p:cNvPr>
          <p:cNvSpPr txBox="1"/>
          <p:nvPr/>
        </p:nvSpPr>
        <p:spPr>
          <a:xfrm>
            <a:off x="4510666" y="1588696"/>
            <a:ext cx="7681334" cy="8236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개의 모델을 다 앙상블 해 보았는데 이 구조가 가장 성능이 잘 나왔고 </a:t>
            </a:r>
            <a:r>
              <a:rPr lang="en-US" altLang="ko-KR" dirty="0"/>
              <a:t>resnet50</a:t>
            </a:r>
            <a:r>
              <a:rPr lang="ko-KR" altLang="en-US" dirty="0" err="1"/>
              <a:t>부터는</a:t>
            </a:r>
            <a:endParaRPr lang="en-US" altLang="ko-KR" dirty="0"/>
          </a:p>
          <a:p>
            <a:r>
              <a:rPr lang="ko-KR" altLang="en-US" dirty="0"/>
              <a:t>더 많은 학습을 한다면 성능이 더 좋아질 것이라고 생각합니다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batch size</a:t>
            </a:r>
            <a:r>
              <a:rPr lang="ko-KR" altLang="en-US" dirty="0"/>
              <a:t>도</a:t>
            </a:r>
            <a:endParaRPr lang="en-US" altLang="ko-KR" dirty="0"/>
          </a:p>
          <a:p>
            <a:r>
              <a:rPr lang="ko-KR" altLang="en-US" dirty="0"/>
              <a:t>성능에 영향을 미쳤을 것이라고 생각합니다</a:t>
            </a:r>
            <a:r>
              <a:rPr lang="en-US" altLang="ko-KR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2E0EDC-A6C3-90D4-C69D-BEDF008CC92F}"/>
              </a:ext>
            </a:extLst>
          </p:cNvPr>
          <p:cNvSpPr txBox="1"/>
          <p:nvPr/>
        </p:nvSpPr>
        <p:spPr>
          <a:xfrm>
            <a:off x="4791813" y="5654003"/>
            <a:ext cx="6935232" cy="1067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esnet18 </a:t>
            </a:r>
          </a:p>
          <a:p>
            <a:r>
              <a:rPr lang="en-US" dirty="0">
                <a:hlinkClick r:id="rId2"/>
              </a:rPr>
              <a:t>https://wandb.ai/takeout/mission2-gpu/runs/yqv6pml8?workspace=user-takeout</a:t>
            </a:r>
            <a:endParaRPr lang="en-KR" dirty="0"/>
          </a:p>
          <a:p>
            <a:r>
              <a:rPr lang="en-KR" dirty="0"/>
              <a:t>Resnet34 </a:t>
            </a:r>
            <a:r>
              <a:rPr lang="en-US" altLang="ko-KR" dirty="0"/>
              <a:t>~ 152</a:t>
            </a:r>
            <a:endParaRPr lang="en-KR" dirty="0"/>
          </a:p>
          <a:p>
            <a:r>
              <a:rPr lang="en-US" dirty="0">
                <a:hlinkClick r:id="rId3"/>
              </a:rPr>
              <a:t>https://wandb.ai/takeout/mission-2/runs/bcfqy6gq?workspace=user-takeout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658421-EC11-B5B8-F5A1-39FD41CC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694" y="2427586"/>
            <a:ext cx="3186528" cy="3446653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9964D73-9D37-E110-8314-5B9A9FC4D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53" y="2427586"/>
            <a:ext cx="1611969" cy="333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6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22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틀린 샘플들을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하나씩 분석하지 않은 이유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8B1B-0558-7D5D-2125-8F2B8E492E28}"/>
              </a:ext>
            </a:extLst>
          </p:cNvPr>
          <p:cNvSpPr txBox="1"/>
          <p:nvPr/>
        </p:nvSpPr>
        <p:spPr>
          <a:xfrm>
            <a:off x="228600" y="1703045"/>
            <a:ext cx="11577320" cy="2042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4000</a:t>
            </a:r>
            <a:r>
              <a:rPr lang="ko-KR" altLang="en-US" dirty="0"/>
              <a:t>개 이상의 </a:t>
            </a:r>
            <a:r>
              <a:rPr lang="en-US" altLang="ko-KR" dirty="0"/>
              <a:t>validation data</a:t>
            </a:r>
            <a:r>
              <a:rPr lang="ko-KR" altLang="en-US" dirty="0"/>
              <a:t>에서 </a:t>
            </a:r>
            <a:r>
              <a:rPr lang="en-US" altLang="ko-KR" dirty="0"/>
              <a:t>90%</a:t>
            </a:r>
            <a:r>
              <a:rPr lang="ko-KR" altLang="en-US" dirty="0"/>
              <a:t>의 정확도를 달성하더라도 </a:t>
            </a:r>
            <a:r>
              <a:rPr lang="en-US" altLang="ko-KR" dirty="0"/>
              <a:t>400</a:t>
            </a:r>
            <a:r>
              <a:rPr lang="ko-KR" altLang="en-US" dirty="0"/>
              <a:t>장 이상의 데이터를 시각화하고 분석해야 하기 때문에 틀린 샘플들을 분석하고 그에 맞는 기법들을 적용하기 보다는 전체적인 성능을 올릴 수 있는 방법을 적용시키는 것이 먼저라고 생각했고 성능을 올릴 수 있는 다양한 기법들을 사용해 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앙상블한 모델의 결과를 보더라도 꿀떡 </a:t>
            </a:r>
            <a:r>
              <a:rPr lang="en-US" altLang="ko-KR" dirty="0"/>
              <a:t>– </a:t>
            </a:r>
            <a:r>
              <a:rPr lang="ko-KR" altLang="en-US" dirty="0"/>
              <a:t>송편</a:t>
            </a:r>
            <a:r>
              <a:rPr lang="en-US" altLang="ko-KR" dirty="0"/>
              <a:t>, </a:t>
            </a:r>
            <a:r>
              <a:rPr lang="ko-KR" altLang="en-US" dirty="0"/>
              <a:t>북엇국 </a:t>
            </a:r>
            <a:r>
              <a:rPr lang="en-US" altLang="ko-KR" dirty="0"/>
              <a:t>– </a:t>
            </a:r>
            <a:r>
              <a:rPr lang="ko-KR" altLang="en-US" dirty="0"/>
              <a:t>계란국처럼 인간도 헷갈릴 만한 음식들이 오차가 나는 것은 따로 이진분류를 진행하지 않는 이상 개선하기는 다소 힘들 것이라고 생각했습니다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이진분류를 하는 것도 생각을 해 봤지만 </a:t>
            </a:r>
            <a:r>
              <a:rPr lang="en-US" altLang="ko-KR" dirty="0"/>
              <a:t>10</a:t>
            </a:r>
            <a:r>
              <a:rPr lang="ko-KR" altLang="en-US" dirty="0"/>
              <a:t>개 이상의 모델을 또 만들어 줘야 해서 시간이 오래 걸리는 점과  </a:t>
            </a:r>
            <a:r>
              <a:rPr lang="en-US" altLang="ko-KR" dirty="0"/>
              <a:t>mission3</a:t>
            </a:r>
            <a:r>
              <a:rPr lang="ko-KR" altLang="en-US" dirty="0"/>
              <a:t>에서 </a:t>
            </a:r>
            <a:r>
              <a:rPr lang="en-US" altLang="ko-KR" dirty="0"/>
              <a:t>transfer learning</a:t>
            </a:r>
            <a:r>
              <a:rPr lang="ko-KR" altLang="en-US" dirty="0"/>
              <a:t>을 진행할 것을 생각하면 불필요한 모델이 되기 때문에 하지 않기로 결정을 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131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23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6243146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3-1 &amp; 3-2. 13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개의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class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분류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5675940" y="96202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5786470" y="864929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데이터 개수 확인</a:t>
            </a:r>
          </a:p>
        </p:txBody>
      </p:sp>
      <p:pic>
        <p:nvPicPr>
          <p:cNvPr id="3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5FDE70DC-EE61-764C-F204-F9CA62052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201" y="1813381"/>
            <a:ext cx="4232564" cy="4429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C48EB7-EF1A-F5FD-3A12-8F83D4A4494C}"/>
              </a:ext>
            </a:extLst>
          </p:cNvPr>
          <p:cNvSpPr txBox="1"/>
          <p:nvPr/>
        </p:nvSpPr>
        <p:spPr>
          <a:xfrm>
            <a:off x="160727" y="1673225"/>
            <a:ext cx="3112124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Train data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라벨마다의 개수를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확인해본 결과 최대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배정도 차이가 나는 데이터 불균형이 있었으나 큰 차이는 아니며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validation data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또한 불균형이 존재했기 때문에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under sampling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over sampling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을 적용시켜 주지 않기로 결정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7" name="Picture 6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693EDFB7-F1A7-50F8-4D0E-AEFD29804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44" y="1761362"/>
            <a:ext cx="4232564" cy="4481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CC35F2-2186-34AC-4FEE-AFD3BA954DB2}"/>
              </a:ext>
            </a:extLst>
          </p:cNvPr>
          <p:cNvSpPr txBox="1"/>
          <p:nvPr/>
        </p:nvSpPr>
        <p:spPr>
          <a:xfrm>
            <a:off x="5313847" y="6335630"/>
            <a:ext cx="417358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64DFF-09FA-18DF-12E6-39EA08322B8C}"/>
              </a:ext>
            </a:extLst>
          </p:cNvPr>
          <p:cNvSpPr txBox="1"/>
          <p:nvPr/>
        </p:nvSpPr>
        <p:spPr>
          <a:xfrm>
            <a:off x="9679804" y="6339124"/>
            <a:ext cx="570028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225250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24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6243146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3-1 &amp; 3-2. 13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개의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class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분류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5675940" y="96202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5786470" y="864929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Transfer learning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7B113-779E-A157-7A42-7DAF8CF9A3A2}"/>
              </a:ext>
            </a:extLst>
          </p:cNvPr>
          <p:cNvSpPr txBox="1"/>
          <p:nvPr/>
        </p:nvSpPr>
        <p:spPr>
          <a:xfrm>
            <a:off x="160726" y="1673225"/>
            <a:ext cx="11802674" cy="333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앞에서 학습시킨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resnet18 ~ resnet152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모델들을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transfer learning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해야하는데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음식이라는 데이터는 같지만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mission1, 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 사용된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label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과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mission 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 사용될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label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 전부 다른 점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mission1, 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 사용된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train data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개수는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33653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개에 비해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mission3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 사용될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train data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개수는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14115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개이기 때문에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mission1, 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 사용된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data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개수가 더 많긴 하지만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14115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개도 충분히 많은 데이터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(large data)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임을 고려해서 모든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layer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freezing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시키지 않고 학습시키기로 결정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앞서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미션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 많은 시도를 하지 않은 이유는 음식데이터이기 때문에 미션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 분석하고 성능을 향상시킨 결과가 미션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에도 비슷하게 좋은 성능을 낼 것이라고 생각했기 때문입니다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그래서 미션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 최대한 집중하고 미션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transfer learning(linear probing, fine-tuning)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만 해보는 것으로 결정했습니다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871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25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6243146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3-1 &amp; 3-2. 13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개의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class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분류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5675940" y="96202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5786470" y="864929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학습에 사용할 파라미터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7B113-779E-A157-7A42-7DAF8CF9A3A2}"/>
              </a:ext>
            </a:extLst>
          </p:cNvPr>
          <p:cNvSpPr txBox="1"/>
          <p:nvPr/>
        </p:nvSpPr>
        <p:spPr>
          <a:xfrm>
            <a:off x="160726" y="1673225"/>
            <a:ext cx="11802674" cy="521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Parameter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Batch_size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: (resnet18, resnet34 = 128 | resnet50, resnet101 = 64 | resnet152 = 32)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Epoch : 100(fine-tuning=150)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Optimizer : SGD + Momentum(0.9)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Loss : Categorical cross entropy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Weight decay : 0.001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Lr : 0.01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Lr scheduler :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ReduceLROnPlateau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(mode=‘max’, factor=0.1, patience=4,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min_lr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=0.000001)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Data augmentation : {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RandomVerticalFlip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(p=0.5),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  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RandomHorizontalFlip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(p=0.5),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  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RandomRatation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(22.5),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   Normalize((0.6093906, 0.49013686, 0.39612433), (0.2530376, 0.25767148, 0.26760608)),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  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RandomChoice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cutmix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   	             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mixup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	              skip[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cutmix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나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mixup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을 적용시키지 않는 것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]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  )[10 epoch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전부터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skip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만 선택되도록 설정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]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} 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Num_workers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: num(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cpu_core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)[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colab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에서는 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cpu_core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개임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]</a:t>
            </a: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1252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26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6243146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3-1 &amp; 3-2. 13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개의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class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분류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5675940" y="96202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5786470" y="864929"/>
            <a:ext cx="5753889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Linear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probing VS Fine-tuning(no freeze)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E59A22-B348-420C-62DF-F5BEAD0D2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25980"/>
              </p:ext>
            </p:extLst>
          </p:nvPr>
        </p:nvGraphicFramePr>
        <p:xfrm>
          <a:off x="153194" y="1720591"/>
          <a:ext cx="5633277" cy="13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449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2280914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2280914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Linear probing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Fine-tuning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85.0907%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95.5215%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2A5D596-20D9-BC11-59A7-244182F4F4C0}"/>
              </a:ext>
            </a:extLst>
          </p:cNvPr>
          <p:cNvSpPr txBox="1"/>
          <p:nvPr/>
        </p:nvSpPr>
        <p:spPr>
          <a:xfrm>
            <a:off x="174080" y="3191894"/>
            <a:ext cx="5612390" cy="370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Resnet 18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기준으로 어느 방법이 성능이 더 좋게 나올지 측정해봤습니다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Fine-tuning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Linear probing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 비해 성능이 좋아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Fine-tuning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을 선택했습니다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학습하는데 걸리는 시간도 비슷했음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예상한대로 최대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배정도의 데이터 불균형이 성능에 크게 영향을 주지 않은 것 같음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갈비찜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돼지갈비찜을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잘 분류하지 못함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F07EA-493A-0F93-45F5-AC4C84ED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800" y="2362777"/>
            <a:ext cx="2974200" cy="322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0BEB46-DEA9-7836-8593-F0AEF1B1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78" y="2362777"/>
            <a:ext cx="2854308" cy="3093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FBB60-2AFD-4BAA-DC81-A2A6AA8F174D}"/>
              </a:ext>
            </a:extLst>
          </p:cNvPr>
          <p:cNvSpPr txBox="1"/>
          <p:nvPr/>
        </p:nvSpPr>
        <p:spPr>
          <a:xfrm>
            <a:off x="6293224" y="5773271"/>
            <a:ext cx="1378839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Linear probing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4322E-B3A6-98F1-C067-B58A91BD4251}"/>
              </a:ext>
            </a:extLst>
          </p:cNvPr>
          <p:cNvSpPr txBox="1"/>
          <p:nvPr/>
        </p:nvSpPr>
        <p:spPr>
          <a:xfrm>
            <a:off x="10036068" y="5844019"/>
            <a:ext cx="1127232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ine-tuning</a:t>
            </a:r>
          </a:p>
        </p:txBody>
      </p:sp>
    </p:spTree>
    <p:extLst>
      <p:ext uri="{BB962C8B-B14F-4D97-AF65-F5344CB8AC3E}">
        <p14:creationId xmlns:p14="http://schemas.microsoft.com/office/powerpoint/2010/main" val="339834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27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6243146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3-1 &amp; 3-2. 13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개의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class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분류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5675940" y="96202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5786470" y="864929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Fine-tuning(no freeze)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A4CC1E3-FDC9-94E1-F375-512B6BDB8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21356"/>
              </p:ext>
            </p:extLst>
          </p:nvPr>
        </p:nvGraphicFramePr>
        <p:xfrm>
          <a:off x="341608" y="1683616"/>
          <a:ext cx="10821692" cy="13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992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55981564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45271408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658201404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esnet18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(bs=128)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Resnet34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(bs=128)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esnet50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(bs=64)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enet101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(bs=64)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esnet152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(bs=32)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95.5215%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96.3719%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97.449%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96.8254%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97.6190%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0ADE936-7D13-3138-7473-9CFE4A913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54" y="3294983"/>
            <a:ext cx="6522720" cy="3426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E165A-9264-F44F-3CC5-147D24BFC16E}"/>
              </a:ext>
            </a:extLst>
          </p:cNvPr>
          <p:cNvSpPr txBox="1"/>
          <p:nvPr/>
        </p:nvSpPr>
        <p:spPr>
          <a:xfrm>
            <a:off x="160726" y="3197890"/>
            <a:ext cx="5347828" cy="3336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모델의 층이 증가할수록 더 좋은 성능을 보이지만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Resnet101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같은 경우는 미션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pretrain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 제대로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되지 않았기 때문에 성능이 감소한 것으로 예상됨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Batch size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도 영향을 미쳤을 것이라고 생각했습니다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Soft ensemble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결과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resent152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Top-1 accuracy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보다 낮게 나와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resnet152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단일 모델만 사용하는 것으로 결정하였습니다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돼지갈비찜과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갈비찜은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resnet18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보다는 잘 분류하였지만 여전히 잘 분류하지 못하는 모습을 보여주었습니다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뒤 슬라이드에 결과 있습니다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25266-AF8B-35A9-E3FB-045A4C4CF010}"/>
              </a:ext>
            </a:extLst>
          </p:cNvPr>
          <p:cNvSpPr txBox="1"/>
          <p:nvPr/>
        </p:nvSpPr>
        <p:spPr>
          <a:xfrm>
            <a:off x="341608" y="6488932"/>
            <a:ext cx="5230406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https://wandb.ai/takeout/mission3?workspace=user-takeout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35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28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6243146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3-1 &amp; 3-2. 13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개의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class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분류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5675940" y="96202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5786470" y="864929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최종모델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(resnet152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단일 모델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9847C-B689-9991-1234-3EEEA074A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44" y="1673225"/>
            <a:ext cx="4694256" cy="5087680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98FD744-42AC-9F8C-029A-4A91EB7B0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8" y="1673225"/>
            <a:ext cx="6772919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05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54" y="5998244"/>
            <a:ext cx="3102791" cy="533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-2504" b="84347"/>
          <a:stretch/>
        </p:blipFill>
        <p:spPr>
          <a:xfrm>
            <a:off x="4924425" y="6191250"/>
            <a:ext cx="3568450" cy="6807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95219"/>
            <a:ext cx="252413" cy="252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85570" r="-4069" b="-3727"/>
          <a:stretch/>
        </p:blipFill>
        <p:spPr>
          <a:xfrm>
            <a:off x="-357340" y="-118835"/>
            <a:ext cx="3568450" cy="6807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2" y="385566"/>
            <a:ext cx="128589" cy="1286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95" y="1181100"/>
            <a:ext cx="538532" cy="538967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4607102" y="1691348"/>
            <a:ext cx="2977797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감사합니다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.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05168" y="1704827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930260" y="1704827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659220" y="1704827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299608" y="1704827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14">
            <a:extLst>
              <a:ext uri="{FF2B5EF4-FFF2-40B4-BE49-F238E27FC236}">
                <a16:creationId xmlns:a16="http://schemas.microsoft.com/office/drawing/2014/main" id="{93FA87CA-3135-CA26-FF8E-BEEB2859D2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5835" y="3580884"/>
            <a:ext cx="12283559" cy="1902700"/>
          </a:xfrm>
          <a:prstGeom prst="rect">
            <a:avLst/>
          </a:prstGeom>
        </p:spPr>
      </p:pic>
      <p:sp>
        <p:nvSpPr>
          <p:cNvPr id="41" name="제목 1">
            <a:extLst>
              <a:ext uri="{FF2B5EF4-FFF2-40B4-BE49-F238E27FC236}">
                <a16:creationId xmlns:a16="http://schemas.microsoft.com/office/drawing/2014/main" id="{4780D025-7D24-F782-A3AA-0A01B0A137AA}"/>
              </a:ext>
            </a:extLst>
          </p:cNvPr>
          <p:cNvSpPr txBox="1">
            <a:spLocks/>
          </p:cNvSpPr>
          <p:nvPr/>
        </p:nvSpPr>
        <p:spPr>
          <a:xfrm>
            <a:off x="460240" y="3951028"/>
            <a:ext cx="1343393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대학부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33F21759-4007-77D0-8DAC-F38079BD855D}"/>
              </a:ext>
            </a:extLst>
          </p:cNvPr>
          <p:cNvSpPr txBox="1">
            <a:spLocks/>
          </p:cNvSpPr>
          <p:nvPr/>
        </p:nvSpPr>
        <p:spPr>
          <a:xfrm>
            <a:off x="2400614" y="3637514"/>
            <a:ext cx="2227370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Take Out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92F95F-0C05-E95C-B3E6-476568415C12}"/>
              </a:ext>
            </a:extLst>
          </p:cNvPr>
          <p:cNvSpPr txBox="1">
            <a:spLocks/>
          </p:cNvSpPr>
          <p:nvPr/>
        </p:nvSpPr>
        <p:spPr>
          <a:xfrm>
            <a:off x="2718252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박주연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3" name="모서리가 둥근 직사각형 29">
            <a:extLst>
              <a:ext uri="{FF2B5EF4-FFF2-40B4-BE49-F238E27FC236}">
                <a16:creationId xmlns:a16="http://schemas.microsoft.com/office/drawing/2014/main" id="{2F5C8945-A16C-ADB9-5542-ED62BA3597F0}"/>
              </a:ext>
            </a:extLst>
          </p:cNvPr>
          <p:cNvSpPr/>
          <p:nvPr/>
        </p:nvSpPr>
        <p:spPr>
          <a:xfrm>
            <a:off x="2599333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5516087-0C8C-0480-C6E8-F485977F9C60}"/>
              </a:ext>
            </a:extLst>
          </p:cNvPr>
          <p:cNvSpPr txBox="1">
            <a:spLocks/>
          </p:cNvSpPr>
          <p:nvPr/>
        </p:nvSpPr>
        <p:spPr>
          <a:xfrm>
            <a:off x="3802049" y="4709738"/>
            <a:ext cx="1430170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김민서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0050431-65B9-119F-23A3-90A254E4B0B6}"/>
              </a:ext>
            </a:extLst>
          </p:cNvPr>
          <p:cNvSpPr txBox="1">
            <a:spLocks/>
          </p:cNvSpPr>
          <p:nvPr/>
        </p:nvSpPr>
        <p:spPr>
          <a:xfrm>
            <a:off x="5051426" y="4713282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김준영</a:t>
            </a:r>
          </a:p>
        </p:txBody>
      </p:sp>
      <p:sp>
        <p:nvSpPr>
          <p:cNvPr id="12" name="모서리가 둥근 직사각형 33">
            <a:extLst>
              <a:ext uri="{FF2B5EF4-FFF2-40B4-BE49-F238E27FC236}">
                <a16:creationId xmlns:a16="http://schemas.microsoft.com/office/drawing/2014/main" id="{083EBC71-BA89-4A14-682A-7219D4CA9FB2}"/>
              </a:ext>
            </a:extLst>
          </p:cNvPr>
          <p:cNvSpPr/>
          <p:nvPr/>
        </p:nvSpPr>
        <p:spPr>
          <a:xfrm>
            <a:off x="3680780" y="4850705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9C49A008-D797-906E-57C9-9E89608C8269}"/>
              </a:ext>
            </a:extLst>
          </p:cNvPr>
          <p:cNvSpPr/>
          <p:nvPr/>
        </p:nvSpPr>
        <p:spPr>
          <a:xfrm>
            <a:off x="4932507" y="4854249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F22D7F2-FD27-D5CA-5CD8-C50209F8A12E}"/>
              </a:ext>
            </a:extLst>
          </p:cNvPr>
          <p:cNvSpPr txBox="1">
            <a:spLocks/>
          </p:cNvSpPr>
          <p:nvPr/>
        </p:nvSpPr>
        <p:spPr>
          <a:xfrm>
            <a:off x="6243298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백성열</a:t>
            </a:r>
          </a:p>
        </p:txBody>
      </p:sp>
      <p:sp>
        <p:nvSpPr>
          <p:cNvPr id="15" name="모서리가 둥근 직사각형 40">
            <a:extLst>
              <a:ext uri="{FF2B5EF4-FFF2-40B4-BE49-F238E27FC236}">
                <a16:creationId xmlns:a16="http://schemas.microsoft.com/office/drawing/2014/main" id="{BB998864-73A4-FD6D-3A7A-9527B558832C}"/>
              </a:ext>
            </a:extLst>
          </p:cNvPr>
          <p:cNvSpPr/>
          <p:nvPr/>
        </p:nvSpPr>
        <p:spPr>
          <a:xfrm>
            <a:off x="6124379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B1266DF-7E4F-691A-0A69-A7B102165126}"/>
              </a:ext>
            </a:extLst>
          </p:cNvPr>
          <p:cNvSpPr txBox="1">
            <a:spLocks/>
          </p:cNvSpPr>
          <p:nvPr/>
        </p:nvSpPr>
        <p:spPr>
          <a:xfrm>
            <a:off x="7548063" y="4689952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이영호</a:t>
            </a:r>
          </a:p>
        </p:txBody>
      </p:sp>
      <p:sp>
        <p:nvSpPr>
          <p:cNvPr id="17" name="모서리가 둥근 직사각형 40">
            <a:extLst>
              <a:ext uri="{FF2B5EF4-FFF2-40B4-BE49-F238E27FC236}">
                <a16:creationId xmlns:a16="http://schemas.microsoft.com/office/drawing/2014/main" id="{2F9B8F2B-2880-C8C9-583E-A144443D4D10}"/>
              </a:ext>
            </a:extLst>
          </p:cNvPr>
          <p:cNvSpPr/>
          <p:nvPr/>
        </p:nvSpPr>
        <p:spPr>
          <a:xfrm>
            <a:off x="7371516" y="4867080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57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ko-KR" dirty="0"/>
              <a:t>4</a:t>
            </a:r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522335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1-1. 42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장의 이미지 시각화</a:t>
            </a:r>
          </a:p>
        </p:txBody>
      </p:sp>
      <p:pic>
        <p:nvPicPr>
          <p:cNvPr id="5" name="Picture 4" descr="A collage of food&#10;&#10;Description automatically generated">
            <a:extLst>
              <a:ext uri="{FF2B5EF4-FFF2-40B4-BE49-F238E27FC236}">
                <a16:creationId xmlns:a16="http://schemas.microsoft.com/office/drawing/2014/main" id="{10B09720-AFEB-361D-BF9E-84924759E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61" y="1637937"/>
            <a:ext cx="4522940" cy="454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00AA8-E766-C01B-A017-755D9AD3416F}"/>
              </a:ext>
            </a:extLst>
          </p:cNvPr>
          <p:cNvSpPr txBox="1"/>
          <p:nvPr/>
        </p:nvSpPr>
        <p:spPr>
          <a:xfrm>
            <a:off x="8748785" y="6180137"/>
            <a:ext cx="1906291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시각화 완료된 사진</a:t>
            </a:r>
            <a:endParaRPr lang="en-KR"/>
          </a:p>
        </p:txBody>
      </p:sp>
      <p:pic>
        <p:nvPicPr>
          <p:cNvPr id="8" name="Picture 7" descr="A plate of food on a napkin&#10;&#10;Description automatically generated">
            <a:extLst>
              <a:ext uri="{FF2B5EF4-FFF2-40B4-BE49-F238E27FC236}">
                <a16:creationId xmlns:a16="http://schemas.microsoft.com/office/drawing/2014/main" id="{7E2AABE0-D1EB-0F26-C5D2-932892C73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900396"/>
            <a:ext cx="2324100" cy="1828800"/>
          </a:xfrm>
          <a:prstGeom prst="rect">
            <a:avLst/>
          </a:prstGeom>
        </p:spPr>
      </p:pic>
      <p:sp>
        <p:nvSpPr>
          <p:cNvPr id="9" name="제목 38">
            <a:extLst>
              <a:ext uri="{FF2B5EF4-FFF2-40B4-BE49-F238E27FC236}">
                <a16:creationId xmlns:a16="http://schemas.microsoft.com/office/drawing/2014/main" id="{1C3E86EF-DBEB-9E64-3301-EA0A1819E52B}"/>
              </a:ext>
            </a:extLst>
          </p:cNvPr>
          <p:cNvSpPr txBox="1">
            <a:spLocks/>
          </p:cNvSpPr>
          <p:nvPr/>
        </p:nvSpPr>
        <p:spPr>
          <a:xfrm>
            <a:off x="2636108" y="2079509"/>
            <a:ext cx="3459892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한글이 제대로 출력되지 않음 </a:t>
            </a:r>
          </a:p>
        </p:txBody>
      </p:sp>
      <p:sp>
        <p:nvSpPr>
          <p:cNvPr id="10" name="제목 38">
            <a:extLst>
              <a:ext uri="{FF2B5EF4-FFF2-40B4-BE49-F238E27FC236}">
                <a16:creationId xmlns:a16="http://schemas.microsoft.com/office/drawing/2014/main" id="{6B8E074C-AA0C-7A4F-31E4-A7F4E55737D4}"/>
              </a:ext>
            </a:extLst>
          </p:cNvPr>
          <p:cNvSpPr txBox="1">
            <a:spLocks/>
          </p:cNvSpPr>
          <p:nvPr/>
        </p:nvSpPr>
        <p:spPr>
          <a:xfrm>
            <a:off x="2636108" y="2814796"/>
            <a:ext cx="3459892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Font</a:t>
            </a: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설치 후 </a:t>
            </a:r>
            <a:r>
              <a:rPr lang="en-US" altLang="ko-KR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matplotlib</a:t>
            </a: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에 적용</a:t>
            </a:r>
          </a:p>
        </p:txBody>
      </p:sp>
      <p:pic>
        <p:nvPicPr>
          <p:cNvPr id="14" name="Picture 13" descr="A plate of food on a napkin&#10;&#10;Description automatically generated">
            <a:extLst>
              <a:ext uri="{FF2B5EF4-FFF2-40B4-BE49-F238E27FC236}">
                <a16:creationId xmlns:a16="http://schemas.microsoft.com/office/drawing/2014/main" id="{28D2E6B0-1627-C25F-F1A3-FC45AE55B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117932"/>
            <a:ext cx="2298700" cy="1778000"/>
          </a:xfrm>
          <a:prstGeom prst="rect">
            <a:avLst/>
          </a:prstGeom>
        </p:spPr>
      </p:pic>
      <p:sp>
        <p:nvSpPr>
          <p:cNvPr id="15" name="제목 38">
            <a:extLst>
              <a:ext uri="{FF2B5EF4-FFF2-40B4-BE49-F238E27FC236}">
                <a16:creationId xmlns:a16="http://schemas.microsoft.com/office/drawing/2014/main" id="{B9B29884-3E24-3A34-67DA-9CFF6F036A5E}"/>
              </a:ext>
            </a:extLst>
          </p:cNvPr>
          <p:cNvSpPr txBox="1">
            <a:spLocks/>
          </p:cNvSpPr>
          <p:nvPr/>
        </p:nvSpPr>
        <p:spPr>
          <a:xfrm>
            <a:off x="2636108" y="4279497"/>
            <a:ext cx="3459892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자음과 모음이 분리되는 현상</a:t>
            </a:r>
          </a:p>
        </p:txBody>
      </p:sp>
      <p:sp>
        <p:nvSpPr>
          <p:cNvPr id="16" name="제목 38">
            <a:extLst>
              <a:ext uri="{FF2B5EF4-FFF2-40B4-BE49-F238E27FC236}">
                <a16:creationId xmlns:a16="http://schemas.microsoft.com/office/drawing/2014/main" id="{3285C0A8-B617-5438-FBB9-98DE68EA782B}"/>
              </a:ext>
            </a:extLst>
          </p:cNvPr>
          <p:cNvSpPr txBox="1">
            <a:spLocks/>
          </p:cNvSpPr>
          <p:nvPr/>
        </p:nvSpPr>
        <p:spPr>
          <a:xfrm>
            <a:off x="2636108" y="5014784"/>
            <a:ext cx="3459892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unicodedata </a:t>
            </a: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라이브러리 활용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E0DE3F8-24CE-5548-43DF-25627F72F8A8}"/>
              </a:ext>
            </a:extLst>
          </p:cNvPr>
          <p:cNvSpPr/>
          <p:nvPr/>
        </p:nvSpPr>
        <p:spPr>
          <a:xfrm>
            <a:off x="6096000" y="3633886"/>
            <a:ext cx="1058562" cy="550301"/>
          </a:xfrm>
          <a:prstGeom prst="rightArrow">
            <a:avLst/>
          </a:prstGeom>
          <a:solidFill>
            <a:srgbClr val="EFDB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모서리가 둥근 직사각형 35">
            <a:extLst>
              <a:ext uri="{FF2B5EF4-FFF2-40B4-BE49-F238E27FC236}">
                <a16:creationId xmlns:a16="http://schemas.microsoft.com/office/drawing/2014/main" id="{765CE998-1FBF-8717-C552-CBC4F055BBE3}"/>
              </a:ext>
            </a:extLst>
          </p:cNvPr>
          <p:cNvSpPr/>
          <p:nvPr/>
        </p:nvSpPr>
        <p:spPr>
          <a:xfrm>
            <a:off x="5112345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38">
            <a:extLst>
              <a:ext uri="{FF2B5EF4-FFF2-40B4-BE49-F238E27FC236}">
                <a16:creationId xmlns:a16="http://schemas.microsoft.com/office/drawing/2014/main" id="{874FA20B-88C2-408E-8C5F-746E6B81C370}"/>
              </a:ext>
            </a:extLst>
          </p:cNvPr>
          <p:cNvSpPr txBox="1">
            <a:spLocks/>
          </p:cNvSpPr>
          <p:nvPr/>
        </p:nvSpPr>
        <p:spPr>
          <a:xfrm>
            <a:off x="5222875" y="832626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오류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해결</a:t>
            </a:r>
          </a:p>
        </p:txBody>
      </p:sp>
    </p:spTree>
    <p:extLst>
      <p:ext uri="{BB962C8B-B14F-4D97-AF65-F5344CB8AC3E}">
        <p14:creationId xmlns:p14="http://schemas.microsoft.com/office/powerpoint/2010/main" val="2099504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ko-KR" dirty="0"/>
              <a:t>5</a:t>
            </a:r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522335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1-1. 42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장의 이미지 시각화</a:t>
            </a:r>
          </a:p>
        </p:txBody>
      </p:sp>
      <p:sp>
        <p:nvSpPr>
          <p:cNvPr id="2" name="모서리가 둥근 직사각형 35">
            <a:extLst>
              <a:ext uri="{FF2B5EF4-FFF2-40B4-BE49-F238E27FC236}">
                <a16:creationId xmlns:a16="http://schemas.microsoft.com/office/drawing/2014/main" id="{765CE998-1FBF-8717-C552-CBC4F055BBE3}"/>
              </a:ext>
            </a:extLst>
          </p:cNvPr>
          <p:cNvSpPr/>
          <p:nvPr/>
        </p:nvSpPr>
        <p:spPr>
          <a:xfrm>
            <a:off x="5112345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38">
            <a:extLst>
              <a:ext uri="{FF2B5EF4-FFF2-40B4-BE49-F238E27FC236}">
                <a16:creationId xmlns:a16="http://schemas.microsoft.com/office/drawing/2014/main" id="{874FA20B-88C2-408E-8C5F-746E6B81C370}"/>
              </a:ext>
            </a:extLst>
          </p:cNvPr>
          <p:cNvSpPr txBox="1">
            <a:spLocks/>
          </p:cNvSpPr>
          <p:nvPr/>
        </p:nvSpPr>
        <p:spPr>
          <a:xfrm>
            <a:off x="5222875" y="832626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+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이미지 개수</a:t>
            </a:r>
          </a:p>
        </p:txBody>
      </p:sp>
      <p:pic>
        <p:nvPicPr>
          <p:cNvPr id="7" name="Picture 6" descr="A graph of blue lines&#10;&#10;Description automatically generated">
            <a:extLst>
              <a:ext uri="{FF2B5EF4-FFF2-40B4-BE49-F238E27FC236}">
                <a16:creationId xmlns:a16="http://schemas.microsoft.com/office/drawing/2014/main" id="{6E987A6A-530A-05D7-0F56-4259D98A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79" y="1362962"/>
            <a:ext cx="5223353" cy="5495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BD72F9-F780-D105-CBBB-EE42C8361CFF}"/>
              </a:ext>
            </a:extLst>
          </p:cNvPr>
          <p:cNvSpPr txBox="1"/>
          <p:nvPr/>
        </p:nvSpPr>
        <p:spPr>
          <a:xfrm>
            <a:off x="116958" y="1673225"/>
            <a:ext cx="6030818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42</a:t>
            </a:r>
            <a:r>
              <a:rPr lang="ko-KR" altLang="en-US" dirty="0"/>
              <a:t>개 </a:t>
            </a:r>
            <a:r>
              <a:rPr lang="en-US" altLang="ko-KR" dirty="0"/>
              <a:t>class</a:t>
            </a:r>
            <a:r>
              <a:rPr lang="ko-KR" altLang="en-US" dirty="0"/>
              <a:t>의 데이터 개수가 </a:t>
            </a:r>
            <a:r>
              <a:rPr lang="en-US" altLang="ko-KR" dirty="0"/>
              <a:t>imbalance</a:t>
            </a:r>
            <a:r>
              <a:rPr lang="ko-KR" altLang="en-US" dirty="0"/>
              <a:t>하지 않기 때문에 손실함수에</a:t>
            </a:r>
            <a:endParaRPr lang="en-US" altLang="ko-KR" dirty="0"/>
          </a:p>
          <a:p>
            <a:r>
              <a:rPr lang="ko-KR" altLang="en-US" dirty="0"/>
              <a:t>가중치를 주거나 </a:t>
            </a:r>
            <a:r>
              <a:rPr lang="en-US" altLang="ko-KR" dirty="0"/>
              <a:t>sampling </a:t>
            </a:r>
            <a:r>
              <a:rPr lang="ko-KR" altLang="en-US" dirty="0"/>
              <a:t>은 하지 않기로 결정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1124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0" y="817563"/>
            <a:ext cx="3124200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1-2.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음식 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8A831-21E2-CCA1-F8FF-208E4077E753}"/>
              </a:ext>
            </a:extLst>
          </p:cNvPr>
          <p:cNvSpPr txBox="1"/>
          <p:nvPr/>
        </p:nvSpPr>
        <p:spPr>
          <a:xfrm>
            <a:off x="228600" y="1487419"/>
            <a:ext cx="4540876" cy="276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latin typeface="+mn-ea"/>
              </a:rPr>
              <a:t>Resize(224,224)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latin typeface="+mn-ea"/>
              </a:rPr>
              <a:t>Vertical Flip(percent=0.5)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latin typeface="+mn-ea"/>
              </a:rPr>
              <a:t>Horizontal Flip(percent=0.5)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latin typeface="+mn-ea"/>
              </a:rPr>
              <a:t>Normalize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latin typeface="+mn-ea"/>
              </a:rPr>
              <a:t>Optimizer : SGD + momentum(lr=0.001, 0.9)</a:t>
            </a: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  <a:latin typeface="+mn-ea"/>
              </a:rPr>
              <a:t>Batch size : 64</a:t>
            </a:r>
          </a:p>
          <a:p>
            <a:pPr algn="just">
              <a:lnSpc>
                <a:spcPct val="150000"/>
              </a:lnSpc>
            </a:pPr>
            <a:r>
              <a:rPr lang="en-US" sz="1050" b="1" dirty="0" err="1">
                <a:solidFill>
                  <a:schemeClr val="accent1"/>
                </a:solidFill>
                <a:latin typeface="+mn-ea"/>
              </a:rPr>
              <a:t>meanR</a:t>
            </a:r>
            <a:r>
              <a:rPr lang="en-US" sz="1050" b="1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en-US" sz="1050" b="1" dirty="0" err="1">
                <a:solidFill>
                  <a:schemeClr val="accent1"/>
                </a:solidFill>
                <a:latin typeface="+mn-ea"/>
              </a:rPr>
              <a:t>meanG</a:t>
            </a:r>
            <a:r>
              <a:rPr lang="en-US" sz="1050" b="1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en-US" sz="1050" b="1" dirty="0" err="1">
                <a:solidFill>
                  <a:schemeClr val="accent1"/>
                </a:solidFill>
                <a:latin typeface="+mn-ea"/>
              </a:rPr>
              <a:t>meanB</a:t>
            </a:r>
            <a:r>
              <a:rPr lang="en-US" sz="1050" b="1" dirty="0">
                <a:solidFill>
                  <a:schemeClr val="accent1"/>
                </a:solidFill>
                <a:latin typeface="+mn-ea"/>
              </a:rPr>
              <a:t> = 0.583938, 0.51390076, 0.4227201</a:t>
            </a:r>
          </a:p>
          <a:p>
            <a:pPr algn="just">
              <a:lnSpc>
                <a:spcPct val="150000"/>
              </a:lnSpc>
            </a:pPr>
            <a:r>
              <a:rPr lang="en-US" sz="1050" b="1" dirty="0" err="1">
                <a:solidFill>
                  <a:schemeClr val="accent1"/>
                </a:solidFill>
                <a:latin typeface="+mn-ea"/>
              </a:rPr>
              <a:t>stdR</a:t>
            </a:r>
            <a:r>
              <a:rPr lang="en-US" sz="1050" b="1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en-US" sz="1050" b="1" dirty="0" err="1">
                <a:solidFill>
                  <a:schemeClr val="accent1"/>
                </a:solidFill>
                <a:latin typeface="+mn-ea"/>
              </a:rPr>
              <a:t>stdG</a:t>
            </a:r>
            <a:r>
              <a:rPr lang="en-US" sz="1050" b="1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en-US" sz="1050" b="1" dirty="0" err="1">
                <a:solidFill>
                  <a:schemeClr val="accent1"/>
                </a:solidFill>
                <a:latin typeface="+mn-ea"/>
              </a:rPr>
              <a:t>stdB</a:t>
            </a:r>
            <a:r>
              <a:rPr lang="en-US" sz="1050" b="1" dirty="0">
                <a:solidFill>
                  <a:schemeClr val="accent1"/>
                </a:solidFill>
                <a:latin typeface="+mn-ea"/>
              </a:rPr>
              <a:t> = 0.22708978, 0.2373795, 0.25375083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2819906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2930436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parameter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0DC4701-DB6D-5B1E-AF1D-3357F4F1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76" y="1483928"/>
            <a:ext cx="7193924" cy="2635494"/>
          </a:xfrm>
          <a:prstGeom prst="rect">
            <a:avLst/>
          </a:prstGeom>
        </p:spPr>
      </p:pic>
      <p:sp>
        <p:nvSpPr>
          <p:cNvPr id="6" name="제목 38">
            <a:extLst>
              <a:ext uri="{FF2B5EF4-FFF2-40B4-BE49-F238E27FC236}">
                <a16:creationId xmlns:a16="http://schemas.microsoft.com/office/drawing/2014/main" id="{78BBC096-5136-290A-20F0-C10D2230BA54}"/>
              </a:ext>
            </a:extLst>
          </p:cNvPr>
          <p:cNvSpPr txBox="1">
            <a:spLocks/>
          </p:cNvSpPr>
          <p:nvPr/>
        </p:nvSpPr>
        <p:spPr>
          <a:xfrm>
            <a:off x="228600" y="4264354"/>
            <a:ext cx="11362386" cy="2457121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Resnet18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모델의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input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size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인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[3, 224, 224]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에 맞게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resize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하고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tensor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type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로 변경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음식에는 상하좌우가 중요하지 않다고 생각하여 수직반전과 수평반전을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0.5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의 확률로 진행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이미지를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crop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해서 확대시키면 음식의 크기가 변경돼서 성능을 저하시킬 수 있다고 생각하여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crop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은 하지 않음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이미지의 색을 변경시키면 성능을 저하시킬 수 있다고 생각하여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Gray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scale,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color jitter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와 같은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transform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은 하지 않음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Pretrained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이 아닌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(random weight) resnet18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모델을 불러왔기 때문에 직접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train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data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에서 평균과 표준편차를 구한 후 정규화를 진행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일반적으로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momentum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이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Adam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보다 좋다고 생각했고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lr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와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batch size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는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lr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와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batch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size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의 상관관계를 고려하여 적절하게 선택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10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38">
            <a:extLst>
              <a:ext uri="{FF2B5EF4-FFF2-40B4-BE49-F238E27FC236}">
                <a16:creationId xmlns:a16="http://schemas.microsoft.com/office/drawing/2014/main" id="{CA170817-EC5D-20A7-D34D-829BE34A7C54}"/>
              </a:ext>
            </a:extLst>
          </p:cNvPr>
          <p:cNvSpPr txBox="1">
            <a:spLocks/>
          </p:cNvSpPr>
          <p:nvPr/>
        </p:nvSpPr>
        <p:spPr>
          <a:xfrm>
            <a:off x="8260619" y="5176442"/>
            <a:ext cx="3854629" cy="1545029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SzPct val="50000"/>
              <a:defRPr/>
            </a:pP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Training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을 한번 할 때마다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validation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을 한번씩 하여 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Top-1 accuracy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가 가장 높은 모델을 저장하고 그 모델을 제출할 수 있도록 코드를 작성함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ct val="50000"/>
              <a:defRPr/>
            </a:pPr>
            <a:endParaRPr lang="en-US" altLang="ko-KR" sz="15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SzPct val="50000"/>
              <a:defRPr/>
            </a:pPr>
            <a:endParaRPr lang="en-US" altLang="ko-KR" sz="15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제목 38">
            <a:extLst>
              <a:ext uri="{FF2B5EF4-FFF2-40B4-BE49-F238E27FC236}">
                <a16:creationId xmlns:a16="http://schemas.microsoft.com/office/drawing/2014/main" id="{57ED18FA-9C98-2E2C-9974-7AB7658A0C29}"/>
              </a:ext>
            </a:extLst>
          </p:cNvPr>
          <p:cNvSpPr txBox="1">
            <a:spLocks/>
          </p:cNvSpPr>
          <p:nvPr/>
        </p:nvSpPr>
        <p:spPr>
          <a:xfrm>
            <a:off x="89452" y="1550504"/>
            <a:ext cx="3854629" cy="5170971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endParaRPr lang="ko-KR" altLang="en-US" sz="15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제목 38">
            <a:extLst>
              <a:ext uri="{FF2B5EF4-FFF2-40B4-BE49-F238E27FC236}">
                <a16:creationId xmlns:a16="http://schemas.microsoft.com/office/drawing/2014/main" id="{A2151EE7-8A3D-670E-FBB8-2554BEB6ED5D}"/>
              </a:ext>
            </a:extLst>
          </p:cNvPr>
          <p:cNvSpPr txBox="1">
            <a:spLocks/>
          </p:cNvSpPr>
          <p:nvPr/>
        </p:nvSpPr>
        <p:spPr>
          <a:xfrm>
            <a:off x="4168685" y="1550501"/>
            <a:ext cx="3854629" cy="5170971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endParaRPr lang="ko-KR" altLang="en-US" sz="15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제목 38">
            <a:extLst>
              <a:ext uri="{FF2B5EF4-FFF2-40B4-BE49-F238E27FC236}">
                <a16:creationId xmlns:a16="http://schemas.microsoft.com/office/drawing/2014/main" id="{5F0C91C1-E4E5-6922-0AC0-4FD29533BE0F}"/>
              </a:ext>
            </a:extLst>
          </p:cNvPr>
          <p:cNvSpPr txBox="1">
            <a:spLocks/>
          </p:cNvSpPr>
          <p:nvPr/>
        </p:nvSpPr>
        <p:spPr>
          <a:xfrm>
            <a:off x="8247919" y="1550503"/>
            <a:ext cx="3854629" cy="3407260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endParaRPr lang="ko-KR" altLang="en-US" sz="1500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0" y="817563"/>
            <a:ext cx="3124200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1-2.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음식 분류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8A831-21E2-CCA1-F8FF-208E4077E753}"/>
              </a:ext>
            </a:extLst>
          </p:cNvPr>
          <p:cNvSpPr txBox="1"/>
          <p:nvPr/>
        </p:nvSpPr>
        <p:spPr>
          <a:xfrm>
            <a:off x="1445280" y="1714866"/>
            <a:ext cx="1839245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PyTorch</a:t>
            </a:r>
            <a:endParaRPr lang="en-KR" sz="32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2819906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2930436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" name="제목 38">
            <a:extLst>
              <a:ext uri="{FF2B5EF4-FFF2-40B4-BE49-F238E27FC236}">
                <a16:creationId xmlns:a16="http://schemas.microsoft.com/office/drawing/2014/main" id="{81440127-38A9-DC29-F905-C4BB4C80D6A1}"/>
              </a:ext>
            </a:extLst>
          </p:cNvPr>
          <p:cNvSpPr txBox="1">
            <a:spLocks/>
          </p:cNvSpPr>
          <p:nvPr/>
        </p:nvSpPr>
        <p:spPr>
          <a:xfrm>
            <a:off x="2930436" y="828196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그 외의 것들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C44DC-B141-99F9-96E6-C1B7A551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008" y="1698167"/>
            <a:ext cx="696273" cy="870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7CBB3B-6195-2797-3618-7F7B52F9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741" y="1681557"/>
            <a:ext cx="870341" cy="870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E92200-305E-CE1B-EFDF-F3D9DFBFD44D}"/>
              </a:ext>
            </a:extLst>
          </p:cNvPr>
          <p:cNvSpPr txBox="1"/>
          <p:nvPr/>
        </p:nvSpPr>
        <p:spPr>
          <a:xfrm>
            <a:off x="5728362" y="1673225"/>
            <a:ext cx="1839245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WandB</a:t>
            </a:r>
            <a:endParaRPr lang="en-KR" sz="32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제목 38">
            <a:extLst>
              <a:ext uri="{FF2B5EF4-FFF2-40B4-BE49-F238E27FC236}">
                <a16:creationId xmlns:a16="http://schemas.microsoft.com/office/drawing/2014/main" id="{C080C7A1-7C87-5ADB-3FC0-2049BD543010}"/>
              </a:ext>
            </a:extLst>
          </p:cNvPr>
          <p:cNvSpPr txBox="1">
            <a:spLocks/>
          </p:cNvSpPr>
          <p:nvPr/>
        </p:nvSpPr>
        <p:spPr>
          <a:xfrm>
            <a:off x="4155985" y="2682954"/>
            <a:ext cx="3854629" cy="4038518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SzPct val="50000"/>
              <a:defRPr/>
            </a:pP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학습 시 사용된 파라미터 저장 가능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ct val="50000"/>
              <a:defRPr/>
            </a:pPr>
            <a:endParaRPr lang="en-US" altLang="ko-KR" sz="15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SzPct val="50000"/>
              <a:defRPr/>
            </a:pP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학습했던 각 실험들을 탐색하고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비교하고 시각화할 수 있음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ct val="50000"/>
              <a:defRPr/>
            </a:pPr>
            <a:endParaRPr lang="en-US" altLang="ko-KR" sz="15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SzPct val="50000"/>
              <a:defRPr/>
            </a:pP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Hyperparameter tuning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이 가능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ct val="50000"/>
              <a:defRPr/>
            </a:pPr>
            <a:endParaRPr lang="en-US" altLang="ko-KR" sz="15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SzPct val="50000"/>
              <a:defRPr/>
            </a:pP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실험했던 모든 기록들을 영구적으로 저장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가능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ct val="50000"/>
              <a:defRPr/>
            </a:pPr>
            <a:endParaRPr lang="en-US" altLang="ko-KR" sz="15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SzPct val="50000"/>
              <a:defRPr/>
            </a:pP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Tensorboard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보다 관리가 쉬움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0" name="제목 38">
            <a:extLst>
              <a:ext uri="{FF2B5EF4-FFF2-40B4-BE49-F238E27FC236}">
                <a16:creationId xmlns:a16="http://schemas.microsoft.com/office/drawing/2014/main" id="{1E0E792D-1B98-2555-001F-8C91E6B7648A}"/>
              </a:ext>
            </a:extLst>
          </p:cNvPr>
          <p:cNvSpPr txBox="1">
            <a:spLocks/>
          </p:cNvSpPr>
          <p:nvPr/>
        </p:nvSpPr>
        <p:spPr>
          <a:xfrm>
            <a:off x="89452" y="2689302"/>
            <a:ext cx="3854629" cy="4038518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SzPct val="50000"/>
              <a:defRPr/>
            </a:pP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GPU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를 활용한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Tensor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 연산 가속도를 지원해 속도가 빠름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ct val="50000"/>
              <a:defRPr/>
            </a:pPr>
            <a:endParaRPr lang="en-US" altLang="ko-KR" sz="15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SzPct val="50000"/>
              <a:defRPr/>
            </a:pP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자세한 공식문서가 있고 예제들이 많으며 커뮤니티가 잘 되어 있어 원하는 기능을 찾기 쉬움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ct val="50000"/>
              <a:defRPr/>
            </a:pPr>
            <a:endParaRPr lang="en-US" altLang="ko-KR" sz="15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SzPct val="50000"/>
              <a:defRPr/>
            </a:pP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Python programming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언어가 기반이고 코드를 이해하기 쉬움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  <a:buSzPct val="50000"/>
              <a:defRPr/>
            </a:pPr>
            <a:endParaRPr lang="en-US" altLang="ko-KR" sz="1500" b="1" dirty="0">
              <a:solidFill>
                <a:schemeClr val="accent1">
                  <a:lumMod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SzPct val="50000"/>
              <a:defRPr/>
            </a:pP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Checkpoint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파일이 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pt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형식임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  <p:pic>
        <p:nvPicPr>
          <p:cNvPr id="24" name="Picture 23" descr="A hexagon with a graph&#10;&#10;Description automatically generated">
            <a:extLst>
              <a:ext uri="{FF2B5EF4-FFF2-40B4-BE49-F238E27FC236}">
                <a16:creationId xmlns:a16="http://schemas.microsoft.com/office/drawing/2014/main" id="{E36429A0-FEDC-0BD7-0B68-5FAFF3558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63" y="1653956"/>
            <a:ext cx="1125164" cy="10289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021B36-55DF-2D39-65E1-9F471B0781D1}"/>
              </a:ext>
            </a:extLst>
          </p:cNvPr>
          <p:cNvSpPr txBox="1"/>
          <p:nvPr/>
        </p:nvSpPr>
        <p:spPr>
          <a:xfrm>
            <a:off x="10124155" y="1681557"/>
            <a:ext cx="1839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Torch</a:t>
            </a:r>
          </a:p>
          <a:p>
            <a:pPr algn="just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Metrics</a:t>
            </a:r>
            <a:endParaRPr lang="en-KR" sz="28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제목 38">
            <a:extLst>
              <a:ext uri="{FF2B5EF4-FFF2-40B4-BE49-F238E27FC236}">
                <a16:creationId xmlns:a16="http://schemas.microsoft.com/office/drawing/2014/main" id="{86F64C02-6E8D-D3E8-E099-E21C7B914913}"/>
              </a:ext>
            </a:extLst>
          </p:cNvPr>
          <p:cNvSpPr txBox="1">
            <a:spLocks/>
          </p:cNvSpPr>
          <p:nvPr/>
        </p:nvSpPr>
        <p:spPr>
          <a:xfrm>
            <a:off x="8247918" y="2689302"/>
            <a:ext cx="3854629" cy="2268461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SzPct val="50000"/>
              <a:defRPr/>
            </a:pP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Torch Metrics 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라이브러리를 활용하여 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confusion metrix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를 간단하게 만들 수 있음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이를 통해 원래는 각 라벨의 정확도만을 분석했지만 학습한 모델이 각 라벨에서 어떤 예측을 했는지 확인할 수 있음</a:t>
            </a:r>
            <a:r>
              <a:rPr lang="en-US" altLang="ko-KR" sz="1500" b="1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134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0" y="817563"/>
            <a:ext cx="3124200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1-2.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음식 분류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2819906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2930436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Train and Result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89DACD-8448-4F50-68A6-ADCBF9E12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2" y="4109881"/>
            <a:ext cx="3672420" cy="2423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0400D5-6819-F4FA-EA1D-42ADA5FE3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42" y="4104194"/>
            <a:ext cx="3672420" cy="24230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10E43D-C731-2BAC-7B0B-D411C3973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646" y="1651552"/>
            <a:ext cx="3708593" cy="24469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1C6C52-01D2-3599-6724-15378BF1D56F}"/>
              </a:ext>
            </a:extLst>
          </p:cNvPr>
          <p:cNvSpPr txBox="1"/>
          <p:nvPr/>
        </p:nvSpPr>
        <p:spPr>
          <a:xfrm>
            <a:off x="7586249" y="1444782"/>
            <a:ext cx="4232018" cy="516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Train data set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loss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는 꾸준히 감소하는 반면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validation data set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loss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20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epoch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이후부터 거의 감소하지 않는 방향으로 가고 있음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이를 통해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50 epoch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보다 더 많은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epoch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을 학습 하더라도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validation data set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Top-1 accuracy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근처에 머물러 있을 것으로 보임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mission2에서 lr schduler를 통해 learning rate를 감소시키거나 Adagrad기반의 optimizer를 사용한다면 Top-1 accuracy가 더 올라갈 것으로 보임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과적합을 막는 기법들도 사용해야 할 것으로 보임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F84A2-55BD-79DE-7D4D-84623D2F7472}"/>
              </a:ext>
            </a:extLst>
          </p:cNvPr>
          <p:cNvSpPr txBox="1"/>
          <p:nvPr/>
        </p:nvSpPr>
        <p:spPr>
          <a:xfrm>
            <a:off x="265122" y="1744885"/>
            <a:ext cx="4232018" cy="2241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Epoch : 50</a:t>
            </a:r>
          </a:p>
          <a:p>
            <a:pPr algn="just">
              <a:lnSpc>
                <a:spcPct val="150000"/>
              </a:lnSpc>
            </a:pPr>
            <a:endParaRPr lang="en-US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Epoch 48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</a:t>
            </a: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rain loss : 202.0833</a:t>
            </a:r>
          </a:p>
          <a:p>
            <a:pPr algn="just"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Validation loss 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73.6094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Top-1 accuracy : 69.0905%</a:t>
            </a: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98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0" y="817563"/>
            <a:ext cx="3124200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2-1.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결과 분석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2819906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2930436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Result analysis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8F473-B960-1BBC-DBB1-41F8F8B1D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6"/>
          <a:stretch/>
        </p:blipFill>
        <p:spPr>
          <a:xfrm>
            <a:off x="0" y="1780711"/>
            <a:ext cx="4149213" cy="4481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6EABE5-72DC-87E9-4643-BB7E495A7DEE}"/>
              </a:ext>
            </a:extLst>
          </p:cNvPr>
          <p:cNvSpPr txBox="1"/>
          <p:nvPr/>
        </p:nvSpPr>
        <p:spPr>
          <a:xfrm>
            <a:off x="4218039" y="1987736"/>
            <a:ext cx="3491860" cy="370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Confusion matrix를 살펴보면 전체적으로 오류가 많음을 알 수 있음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특히 비슷한 색을 가진 음식들을 혼동하는 경우가 많이 보임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김밥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주먹밥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불고기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갈비구이 등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Resnet18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모델의 첫번째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layer (Conv2d)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feature map(weight)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을 살펴보면 전체적으로 특징을 표현하고 있지만 학습이 잘 되지 않음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D53F1-830E-9FDB-8BA0-14FE01B9D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" b="3847"/>
          <a:stretch/>
        </p:blipFill>
        <p:spPr>
          <a:xfrm>
            <a:off x="7709899" y="1673225"/>
            <a:ext cx="4482101" cy="44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40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38">
            <a:extLst>
              <a:ext uri="{FF2B5EF4-FFF2-40B4-BE49-F238E27FC236}">
                <a16:creationId xmlns:a16="http://schemas.microsoft.com/office/drawing/2014/main" id="{4FCE9072-1277-ED06-34C4-F314E9A4BBB1}"/>
              </a:ext>
            </a:extLst>
          </p:cNvPr>
          <p:cNvSpPr txBox="1">
            <a:spLocks/>
          </p:cNvSpPr>
          <p:nvPr/>
        </p:nvSpPr>
        <p:spPr>
          <a:xfrm>
            <a:off x="154112" y="1673225"/>
            <a:ext cx="11897475" cy="5048250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Optimizer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weight decay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를 설정해줘서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L2 regularization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적용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다양한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Data augmentation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기법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사용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(cutmix,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fmix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cutout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crop,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argmix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mixup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etc.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)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적절한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batchsize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learning rate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선택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 + lr scheduler)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Optimizer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(Adam,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AdamW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, sgd + momentum, etc.)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Model arch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변경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(18, 34, 50, 101, 152)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Ensemble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기법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사용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WandB의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sweep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기능을 활용하여 정확도가 제일 높은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Hyperparameter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선택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(Hyperparameter tuning)</a:t>
            </a:r>
            <a:endParaRPr lang="en-US" sz="16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9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Methods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287427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22800</TotalTime>
  <Words>2863</Words>
  <Application>Microsoft Macintosh PowerPoint</Application>
  <PresentationFormat>Widescreen</PresentationFormat>
  <Paragraphs>431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Calibri</vt:lpstr>
      <vt:lpstr>Office 테마</vt:lpstr>
      <vt:lpstr>PowerPoint Presentation</vt:lpstr>
      <vt:lpstr>1-1. 42장의 이미지 시각화</vt:lpstr>
      <vt:lpstr>1-1. 42장의 이미지 시각화</vt:lpstr>
      <vt:lpstr>1-1. 42장의 이미지 시각화</vt:lpstr>
      <vt:lpstr>1-2. 음식 분류</vt:lpstr>
      <vt:lpstr>1-2. 음식 분류</vt:lpstr>
      <vt:lpstr>1-2. 음식 분류</vt:lpstr>
      <vt:lpstr>2-1. 결과 분석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3-1 &amp; 3-2. 13개의 class 분류</vt:lpstr>
      <vt:lpstr>3-1 &amp; 3-2. 13개의 class 분류</vt:lpstr>
      <vt:lpstr>3-1 &amp; 3-2. 13개의 class 분류</vt:lpstr>
      <vt:lpstr>3-1 &amp; 3-2. 13개의 class 분류</vt:lpstr>
      <vt:lpstr>3-1 &amp; 3-2. 13개의 class 분류</vt:lpstr>
      <vt:lpstr>3-1 &amp; 3-2. 13개의 class 분류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2021년 데이터 크리에이터 캠프  추진계획</dc:title>
  <dc:creator>user</dc:creator>
  <cp:lastModifiedBy>김준영</cp:lastModifiedBy>
  <cp:revision>168</cp:revision>
  <cp:lastPrinted>2021-07-01T01:04:03Z</cp:lastPrinted>
  <dcterms:created xsi:type="dcterms:W3CDTF">2021-06-16T05:52:09Z</dcterms:created>
  <dcterms:modified xsi:type="dcterms:W3CDTF">2023-11-02T14:35:01Z</dcterms:modified>
</cp:coreProperties>
</file>